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9"/>
  </p:notesMasterIdLst>
  <p:handoutMasterIdLst>
    <p:handoutMasterId r:id="rId100"/>
  </p:handoutMasterIdLst>
  <p:sldIdLst>
    <p:sldId id="256" r:id="rId2"/>
    <p:sldId id="258" r:id="rId3"/>
    <p:sldId id="364" r:id="rId4"/>
    <p:sldId id="365" r:id="rId5"/>
    <p:sldId id="366" r:id="rId6"/>
    <p:sldId id="367" r:id="rId7"/>
    <p:sldId id="368" r:id="rId8"/>
    <p:sldId id="369" r:id="rId9"/>
    <p:sldId id="370" r:id="rId10"/>
    <p:sldId id="371" r:id="rId11"/>
    <p:sldId id="372" r:id="rId12"/>
    <p:sldId id="373" r:id="rId13"/>
    <p:sldId id="374" r:id="rId14"/>
    <p:sldId id="375" r:id="rId15"/>
    <p:sldId id="376" r:id="rId16"/>
    <p:sldId id="377" r:id="rId17"/>
    <p:sldId id="378" r:id="rId18"/>
    <p:sldId id="379" r:id="rId19"/>
    <p:sldId id="380" r:id="rId20"/>
    <p:sldId id="381" r:id="rId21"/>
    <p:sldId id="382" r:id="rId22"/>
    <p:sldId id="383" r:id="rId23"/>
    <p:sldId id="384" r:id="rId24"/>
    <p:sldId id="385" r:id="rId25"/>
    <p:sldId id="314" r:id="rId26"/>
    <p:sldId id="315" r:id="rId27"/>
    <p:sldId id="356" r:id="rId28"/>
    <p:sldId id="289" r:id="rId29"/>
    <p:sldId id="290" r:id="rId30"/>
    <p:sldId id="292" r:id="rId31"/>
    <p:sldId id="291" r:id="rId32"/>
    <p:sldId id="293" r:id="rId33"/>
    <p:sldId id="294" r:id="rId34"/>
    <p:sldId id="296" r:id="rId35"/>
    <p:sldId id="295" r:id="rId36"/>
    <p:sldId id="297" r:id="rId37"/>
    <p:sldId id="298" r:id="rId38"/>
    <p:sldId id="299" r:id="rId39"/>
    <p:sldId id="300" r:id="rId40"/>
    <p:sldId id="301" r:id="rId41"/>
    <p:sldId id="302" r:id="rId42"/>
    <p:sldId id="304" r:id="rId43"/>
    <p:sldId id="303" r:id="rId44"/>
    <p:sldId id="306" r:id="rId45"/>
    <p:sldId id="305" r:id="rId46"/>
    <p:sldId id="308" r:id="rId47"/>
    <p:sldId id="307" r:id="rId48"/>
    <p:sldId id="316" r:id="rId49"/>
    <p:sldId id="317" r:id="rId50"/>
    <p:sldId id="313" r:id="rId51"/>
    <p:sldId id="318" r:id="rId52"/>
    <p:sldId id="319" r:id="rId53"/>
    <p:sldId id="320" r:id="rId54"/>
    <p:sldId id="324" r:id="rId55"/>
    <p:sldId id="321" r:id="rId56"/>
    <p:sldId id="323" r:id="rId57"/>
    <p:sldId id="322" r:id="rId58"/>
    <p:sldId id="326" r:id="rId59"/>
    <p:sldId id="325" r:id="rId60"/>
    <p:sldId id="328" r:id="rId61"/>
    <p:sldId id="327" r:id="rId62"/>
    <p:sldId id="330" r:id="rId63"/>
    <p:sldId id="329" r:id="rId64"/>
    <p:sldId id="332" r:id="rId65"/>
    <p:sldId id="331" r:id="rId66"/>
    <p:sldId id="334" r:id="rId67"/>
    <p:sldId id="333" r:id="rId68"/>
    <p:sldId id="336" r:id="rId69"/>
    <p:sldId id="335" r:id="rId70"/>
    <p:sldId id="337" r:id="rId71"/>
    <p:sldId id="350" r:id="rId72"/>
    <p:sldId id="355" r:id="rId73"/>
    <p:sldId id="361" r:id="rId74"/>
    <p:sldId id="362" r:id="rId75"/>
    <p:sldId id="363" r:id="rId76"/>
    <p:sldId id="353" r:id="rId77"/>
    <p:sldId id="351" r:id="rId78"/>
    <p:sldId id="357" r:id="rId79"/>
    <p:sldId id="358" r:id="rId80"/>
    <p:sldId id="354" r:id="rId81"/>
    <p:sldId id="352" r:id="rId82"/>
    <p:sldId id="359" r:id="rId83"/>
    <p:sldId id="360" r:id="rId84"/>
    <p:sldId id="287" r:id="rId85"/>
    <p:sldId id="340" r:id="rId86"/>
    <p:sldId id="346" r:id="rId87"/>
    <p:sldId id="345" r:id="rId88"/>
    <p:sldId id="343" r:id="rId89"/>
    <p:sldId id="342" r:id="rId90"/>
    <p:sldId id="347" r:id="rId91"/>
    <p:sldId id="341" r:id="rId92"/>
    <p:sldId id="344" r:id="rId93"/>
    <p:sldId id="349" r:id="rId94"/>
    <p:sldId id="348" r:id="rId95"/>
    <p:sldId id="285" r:id="rId96"/>
    <p:sldId id="261" r:id="rId97"/>
    <p:sldId id="281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98EEBC-EDEA-42A5-B20F-BD1B42C7945D}" type="datetimeFigureOut">
              <a:rPr lang="en-US" smtClean="0"/>
              <a:t>4/11/2018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6E8C84-DDB7-435E-A52D-EB8D73B78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316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D1660-8A28-4F79-AF34-1312555C1995}" type="datetimeFigureOut">
              <a:rPr lang="en-US" smtClean="0"/>
              <a:t>4/11/2018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5795E-6FB8-4831-86CE-7B68B5C75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31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5795E-6FB8-4831-86CE-7B68B5C75FA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59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중고딕" panose="02030600000101010101" pitchFamily="18" charset="-127"/>
                <a:ea typeface="HY중고딕" panose="02030600000101010101" pitchFamily="18" charset="-127"/>
                <a:cs typeface="+mn-cs"/>
              </a:rPr>
              <a:t>작업량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중고딕" panose="02030600000101010101" pitchFamily="18" charset="-127"/>
                <a:ea typeface="HY중고딕" panose="02030600000101010101" pitchFamily="18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중고딕" panose="02030600000101010101" pitchFamily="18" charset="-127"/>
                <a:ea typeface="HY중고딕" panose="02030600000101010101" pitchFamily="18" charset="-127"/>
                <a:cs typeface="+mn-cs"/>
              </a:rPr>
              <a:t>로봇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중고딕" panose="02030600000101010101" pitchFamily="18" charset="-127"/>
              <a:ea typeface="HY중고딕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중고딕" panose="02030600000101010101" pitchFamily="18" charset="-127"/>
                <a:ea typeface="HY중고딕" panose="02030600000101010101" pitchFamily="18" charset="-127"/>
                <a:cs typeface="+mn-cs"/>
              </a:rPr>
              <a:t>로직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중고딕" panose="02030600000101010101" pitchFamily="18" charset="-127"/>
                <a:ea typeface="HY중고딕" panose="02030600000101010101" pitchFamily="18" charset="-127"/>
                <a:cs typeface="+mn-cs"/>
              </a:rPr>
              <a:t> 입력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중고딕" panose="02030600000101010101" pitchFamily="18" charset="-127"/>
              <a:ea typeface="HY중고딕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중고딕" panose="02030600000101010101" pitchFamily="18" charset="-127"/>
                <a:ea typeface="HY중고딕" panose="02030600000101010101" pitchFamily="18" charset="-127"/>
                <a:cs typeface="+mn-cs"/>
              </a:rPr>
              <a:t>조건문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중고딕" panose="02030600000101010101" pitchFamily="18" charset="-127"/>
              <a:ea typeface="HY중고딕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중고딕" panose="02030600000101010101" pitchFamily="18" charset="-127"/>
                <a:ea typeface="HY중고딕" panose="02030600000101010101" pitchFamily="18" charset="-127"/>
                <a:cs typeface="+mn-cs"/>
              </a:rPr>
              <a:t>~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중고딕" panose="02030600000101010101" pitchFamily="18" charset="-127"/>
                <a:ea typeface="HY중고딕" panose="02030600000101010101" pitchFamily="18" charset="-127"/>
                <a:cs typeface="+mn-cs"/>
              </a:rPr>
              <a:t>하면 왼쪽 상자에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중고딕" panose="02030600000101010101" pitchFamily="18" charset="-127"/>
                <a:ea typeface="HY중고딕" panose="02030600000101010101" pitchFamily="18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중고딕" panose="02030600000101010101" pitchFamily="18" charset="-127"/>
                <a:ea typeface="HY중고딕" panose="02030600000101010101" pitchFamily="18" charset="-127"/>
                <a:cs typeface="+mn-cs"/>
              </a:rPr>
              <a:t>그렇지 않으면 오른쪽 상자에 귤을 넣도록 말이죠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중고딕" panose="02030600000101010101" pitchFamily="18" charset="-127"/>
                <a:ea typeface="HY중고딕" panose="02030600000101010101" pitchFamily="18" charset="-127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5795E-6FB8-4831-86CE-7B68B5C75FA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31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구별 </a:t>
            </a:r>
            <a:r>
              <a:rPr lang="ko-KR" altLang="en-US" dirty="0" err="1" smtClean="0"/>
              <a:t>로직을</a:t>
            </a:r>
            <a:r>
              <a:rPr lang="ko-KR" altLang="en-US" dirty="0" smtClean="0"/>
              <a:t> 입력</a:t>
            </a:r>
            <a:r>
              <a:rPr lang="en-US" altLang="ko-KR" dirty="0" smtClean="0"/>
              <a:t>,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기준</a:t>
            </a:r>
            <a:endParaRPr lang="en-US" altLang="ko-KR" dirty="0" smtClean="0"/>
          </a:p>
          <a:p>
            <a:r>
              <a:rPr lang="ko-KR" altLang="en-US" baseline="0" dirty="0" smtClean="0"/>
              <a:t>귤의 크기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5795E-6FB8-4831-86CE-7B68B5C75FA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432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중고딕" panose="02030600000101010101" pitchFamily="18" charset="-127"/>
                <a:ea typeface="HY중고딕" panose="02030600000101010101" pitchFamily="18" charset="-127"/>
                <a:cs typeface="+mn-cs"/>
              </a:rPr>
              <a:t>사과에도 귤과 같은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중고딕" panose="02030600000101010101" pitchFamily="18" charset="-127"/>
                <a:ea typeface="HY중고딕" panose="02030600000101010101" pitchFamily="18" charset="-127"/>
                <a:cs typeface="+mn-cs"/>
              </a:rPr>
              <a:t>로직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중고딕" panose="02030600000101010101" pitchFamily="18" charset="-127"/>
              <a:ea typeface="HY중고딕" panose="02030600000101010101" pitchFamily="18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95795E-6FB8-4831-86CE-7B68B5C75F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1350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사과의 크기를 기준으로 정하여 로봇에게 일하라고 명령합니다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비교 알맞은 기준 크기를 찾아내기</a:t>
            </a:r>
            <a:endParaRPr lang="en-US" altLang="ko-KR" dirty="0" smtClean="0"/>
          </a:p>
          <a:p>
            <a:r>
              <a:rPr lang="ko-KR" altLang="en-US" dirty="0" smtClean="0"/>
              <a:t>겹치게 될 경우 최종 기준 지점</a:t>
            </a:r>
            <a:r>
              <a:rPr lang="en-US" altLang="ko-KR" dirty="0" smtClean="0"/>
              <a:t>,</a:t>
            </a:r>
            <a:r>
              <a:rPr lang="ko-KR" altLang="en-US" dirty="0" smtClean="0"/>
              <a:t> 종료</a:t>
            </a:r>
            <a:endParaRPr lang="en-US" altLang="ko-KR" dirty="0" smtClean="0"/>
          </a:p>
          <a:p>
            <a:r>
              <a:rPr lang="ko-KR" altLang="en-US" dirty="0" smtClean="0"/>
              <a:t>사과에도 같은 구별 </a:t>
            </a:r>
            <a:r>
              <a:rPr lang="ko-KR" altLang="en-US" dirty="0" err="1" smtClean="0"/>
              <a:t>로직이</a:t>
            </a:r>
            <a:r>
              <a:rPr lang="ko-KR" altLang="en-US" dirty="0" smtClean="0"/>
              <a:t> 문제없이 작용하는 것 같습니다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95795E-6FB8-4831-86CE-7B68B5C75F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60365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사과구별</a:t>
            </a:r>
            <a:r>
              <a:rPr lang="ko-KR" altLang="en-US" dirty="0" smtClean="0"/>
              <a:t> 잘못</a:t>
            </a:r>
            <a:endParaRPr lang="en-US" altLang="ko-KR" dirty="0" smtClean="0"/>
          </a:p>
          <a:p>
            <a:r>
              <a:rPr lang="ko-KR" altLang="en-US" dirty="0" smtClean="0"/>
              <a:t>무엇이 </a:t>
            </a:r>
            <a:r>
              <a:rPr lang="ko-KR" altLang="en-US" dirty="0" err="1" smtClean="0"/>
              <a:t>문제였을까요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사과의 색깔</a:t>
            </a:r>
            <a:endParaRPr lang="en-US" altLang="ko-KR" dirty="0" smtClean="0"/>
          </a:p>
          <a:p>
            <a:r>
              <a:rPr lang="ko-KR" altLang="en-US" dirty="0" err="1" smtClean="0"/>
              <a:t>파란사과</a:t>
            </a:r>
            <a:r>
              <a:rPr lang="en-US" altLang="ko-KR" dirty="0" smtClean="0"/>
              <a:t>,</a:t>
            </a:r>
            <a:r>
              <a:rPr lang="ko-KR" altLang="en-US" dirty="0" smtClean="0"/>
              <a:t> 침범</a:t>
            </a:r>
            <a:endParaRPr lang="en-US" altLang="ko-KR" dirty="0" smtClean="0"/>
          </a:p>
          <a:p>
            <a:r>
              <a:rPr lang="ko-KR" altLang="en-US" dirty="0" smtClean="0"/>
              <a:t>정확성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또다른기준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95795E-6FB8-4831-86CE-7B68B5C75F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19807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수직선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차원의 그래프</a:t>
            </a:r>
            <a:endParaRPr lang="en-US" altLang="ko-KR" dirty="0" smtClean="0"/>
          </a:p>
          <a:p>
            <a:r>
              <a:rPr lang="ko-KR" altLang="en-US" dirty="0" smtClean="0"/>
              <a:t>익은 사과와 익지 않은 사과들이 좀 더 명확하게 구분 되어진 것 같습니다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기준 증가</a:t>
            </a:r>
            <a:r>
              <a:rPr lang="en-US" altLang="ko-KR" dirty="0" smtClean="0"/>
              <a:t>,</a:t>
            </a:r>
            <a:r>
              <a:rPr lang="ko-KR" altLang="en-US" dirty="0" smtClean="0"/>
              <a:t> 고차원적 접근</a:t>
            </a:r>
            <a:r>
              <a:rPr lang="en-US" altLang="ko-KR" dirty="0" smtClean="0"/>
              <a:t>,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수학</a:t>
            </a:r>
            <a:endParaRPr lang="en-US" altLang="ko-KR" dirty="0" smtClean="0"/>
          </a:p>
          <a:p>
            <a:r>
              <a:rPr lang="ko-KR" altLang="en-US" dirty="0" smtClean="0"/>
              <a:t>대상의 복잡도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기준</a:t>
            </a:r>
            <a:r>
              <a:rPr lang="en-US" altLang="ko-KR" dirty="0" smtClean="0"/>
              <a:t>,</a:t>
            </a:r>
            <a:r>
              <a:rPr lang="ko-KR" altLang="en-US" dirty="0" smtClean="0"/>
              <a:t> 인공지능</a:t>
            </a:r>
            <a:r>
              <a:rPr lang="ko-KR" altLang="en-US" baseline="0" dirty="0" smtClean="0"/>
              <a:t>의 정확성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95795E-6FB8-4831-86CE-7B68B5C75F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09054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기계 학습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두 상자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로직</a:t>
            </a:r>
            <a:endParaRPr lang="en-US" altLang="ko-KR" baseline="0" dirty="0" smtClean="0"/>
          </a:p>
          <a:p>
            <a:r>
              <a:rPr lang="ko-KR" altLang="en-US" dirty="0" smtClean="0"/>
              <a:t>이처럼 귤을 구별할 때는 개발자가 학습시켰는데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사과를 구별할 때는 기계가 스스로 학습하였습니다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이것이 </a:t>
            </a:r>
            <a:r>
              <a:rPr lang="ko-KR" altLang="en-US" baseline="0" dirty="0" err="1" smtClean="0"/>
              <a:t>머신러닝이</a:t>
            </a:r>
            <a:r>
              <a:rPr lang="ko-KR" altLang="en-US" baseline="0" dirty="0" smtClean="0"/>
              <a:t> 탑재된 인공지능이라고 할 수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95795E-6FB8-4831-86CE-7B68B5C75F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13077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네 이제 인공지능의 핵심기술에 대해서 알아보도록 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5795E-6FB8-4831-86CE-7B68B5C75FA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050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가지 핵심기술에 대해서 간략하게 살펴보겠습니다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자연어 처리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머신러닝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지식표현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패턴인식이</a:t>
            </a:r>
            <a:r>
              <a:rPr lang="ko-KR" altLang="en-US" baseline="0" dirty="0" smtClean="0"/>
              <a:t>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95795E-6FB8-4831-86CE-7B68B5C75F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71335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자연어 처리는 컴퓨터를 이용하여 사람 언어의 이해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생성 및 분석을 다루는 인공지능 기술입니다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컴퓨터 과학과 언어학 </a:t>
            </a:r>
            <a:endParaRPr lang="en-US" altLang="ko-KR" baseline="0" dirty="0" smtClean="0"/>
          </a:p>
          <a:p>
            <a:r>
              <a:rPr lang="ko-KR" altLang="en-US" dirty="0" smtClean="0"/>
              <a:t>한글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복수의 의미</a:t>
            </a:r>
            <a:r>
              <a:rPr lang="en-US" altLang="ko-KR" dirty="0" smtClean="0"/>
              <a:t>,</a:t>
            </a:r>
            <a:r>
              <a:rPr lang="ko-KR" altLang="en-US" dirty="0" smtClean="0"/>
              <a:t> 중의적 표현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단어간에</a:t>
            </a:r>
            <a:r>
              <a:rPr lang="ko-KR" altLang="en-US" dirty="0" smtClean="0"/>
              <a:t> 상호 관계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언어적인 특징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어렵</a:t>
            </a:r>
            <a:endParaRPr lang="en-US" altLang="ko-KR" baseline="0" dirty="0" smtClean="0"/>
          </a:p>
          <a:p>
            <a:r>
              <a:rPr lang="ko-KR" altLang="en-US" dirty="0" smtClean="0"/>
              <a:t>하지만 현재는 자본과 기술의 발달로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자연어를 이용한 대화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기계 번역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감정 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내용 분석 등의 영역이 확대되고 있습니다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95795E-6FB8-4831-86CE-7B68B5C75F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3919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이마트 인공지능 자율주행 스마트 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화두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실생활 적용 </a:t>
            </a:r>
            <a:endParaRPr lang="en-US" altLang="ko-K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연구 진행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관심</a:t>
            </a:r>
            <a:endParaRPr lang="en-US" altLang="ko-K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왜 이제서야 이 기술이 주목받고 있을까요</a:t>
            </a:r>
            <a:r>
              <a:rPr lang="en-US" altLang="ko-KR" baseline="0" dirty="0" smtClean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5795E-6FB8-4831-86CE-7B68B5C75FA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5630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기계 스스로 학습하는 기술인 </a:t>
            </a:r>
            <a:r>
              <a:rPr lang="ko-KR" altLang="en-US" dirty="0" err="1" smtClean="0"/>
              <a:t>머신러닝입니다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정현석 학생</a:t>
            </a:r>
            <a:endParaRPr lang="en-US" altLang="ko-KR" dirty="0" smtClean="0"/>
          </a:p>
          <a:p>
            <a:r>
              <a:rPr lang="ko-KR" altLang="en-US" dirty="0" err="1" smtClean="0"/>
              <a:t>지도학습</a:t>
            </a:r>
            <a:endParaRPr lang="en-US" altLang="ko-KR" dirty="0" smtClean="0"/>
          </a:p>
          <a:p>
            <a:r>
              <a:rPr lang="ko-KR" altLang="en-US" dirty="0" err="1" smtClean="0"/>
              <a:t>비지도학습</a:t>
            </a:r>
            <a:endParaRPr lang="en-US" altLang="ko-KR" dirty="0" smtClean="0"/>
          </a:p>
          <a:p>
            <a:r>
              <a:rPr lang="ko-KR" altLang="en-US" dirty="0" err="1" smtClean="0"/>
              <a:t>딥러닝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알고리즘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인공신경망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비지도학습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95795E-6FB8-4831-86CE-7B68B5C75F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5025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핵심</a:t>
            </a:r>
            <a:r>
              <a:rPr lang="en-US" altLang="ko-KR" dirty="0" smtClean="0"/>
              <a:t>,</a:t>
            </a:r>
            <a:r>
              <a:rPr lang="ko-KR" altLang="en-US" dirty="0" smtClean="0"/>
              <a:t> 지식</a:t>
            </a:r>
            <a:endParaRPr lang="en-US" altLang="ko-KR" dirty="0" smtClean="0"/>
          </a:p>
          <a:p>
            <a:r>
              <a:rPr lang="ko-KR" altLang="en-US" dirty="0" smtClean="0"/>
              <a:t>지식을 어떻게 체계적으로 저장하고 효율적으로 사용할 수 있도록 하는가 관한 연구로써 지식 표현 방법은 매우 중요하다고 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시멘틱</a:t>
            </a:r>
            <a:r>
              <a:rPr lang="ko-KR" altLang="en-US" dirty="0" smtClean="0"/>
              <a:t> 웹은 컴퓨터가 정보 자원의 뜻을 이해하고 논리적 추론을 할 수 있는 지능형 웹입니다</a:t>
            </a:r>
            <a:r>
              <a:rPr lang="en-US" altLang="ko-KR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err="1" smtClean="0"/>
              <a:t>시멘틱</a:t>
            </a:r>
            <a:r>
              <a:rPr lang="ko-KR" altLang="en-US" baseline="0" dirty="0" smtClean="0"/>
              <a:t> 웹은 이러한 정보들을 </a:t>
            </a:r>
            <a:r>
              <a:rPr lang="ko-KR" altLang="en-US" baseline="0" dirty="0" err="1" smtClean="0"/>
              <a:t>온톨로지</a:t>
            </a:r>
            <a:r>
              <a:rPr lang="ko-KR" altLang="en-US" baseline="0" dirty="0" smtClean="0"/>
              <a:t> 형태로 표현하는데</a:t>
            </a:r>
            <a:r>
              <a:rPr lang="en-US" altLang="ko-KR" baseline="0" dirty="0" smtClean="0"/>
              <a:t>,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온톨로지란</a:t>
            </a:r>
            <a:r>
              <a:rPr lang="ko-KR" altLang="en-US" dirty="0" smtClean="0"/>
              <a:t> 위 그림처럼 특정 지식과 관련된 용어</a:t>
            </a:r>
            <a:r>
              <a:rPr lang="ko-KR" altLang="en-US" baseline="0" dirty="0" smtClean="0"/>
              <a:t>들 사이의 관계를 정의하는 일종의 사전같은 것으로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다양한 지식을 효율적으로 검색하고 연결시켜 인공지능이 추론할 수 있게 해줍니다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95795E-6FB8-4831-86CE-7B68B5C75F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26409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</a:t>
            </a:r>
            <a:r>
              <a:rPr lang="ko-KR" altLang="en-US" dirty="0" err="1" smtClean="0"/>
              <a:t>패턴인식입니다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패턴인식은</a:t>
            </a:r>
            <a:r>
              <a:rPr lang="ko-KR" altLang="en-US" dirty="0" smtClean="0"/>
              <a:t> 어떤 종류의 데이터를 디지털화해서</a:t>
            </a:r>
            <a:r>
              <a:rPr lang="ko-KR" altLang="en-US" baseline="0" dirty="0" smtClean="0"/>
              <a:t> 그 특징을 찾아내는 것을 말합니다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ko-KR" altLang="en-US" dirty="0" smtClean="0"/>
              <a:t>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얼굴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음성 등의 패턴을 파악하여 정보를 인식할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마찬가지로 인공지능의 필수적인 기술이라고 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95795E-6FB8-4831-86CE-7B68B5C75F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1681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암흑기</a:t>
            </a:r>
            <a:endParaRPr lang="en-US" altLang="ko-KR" dirty="0" smtClean="0"/>
          </a:p>
          <a:p>
            <a:r>
              <a:rPr lang="en-US" altLang="ko-KR" dirty="0" smtClean="0"/>
              <a:t>1952~1956</a:t>
            </a:r>
            <a:r>
              <a:rPr lang="ko-KR" altLang="en-US" dirty="0" smtClean="0"/>
              <a:t>년</a:t>
            </a:r>
            <a:r>
              <a:rPr lang="en-US" altLang="ko-KR" dirty="0" smtClean="0"/>
              <a:t>,</a:t>
            </a:r>
            <a:r>
              <a:rPr lang="ko-KR" altLang="en-US" dirty="0" smtClean="0"/>
              <a:t> 미국 </a:t>
            </a:r>
            <a:r>
              <a:rPr lang="ko-KR" altLang="en-US" dirty="0" err="1" smtClean="0"/>
              <a:t>다트머스</a:t>
            </a:r>
            <a:r>
              <a:rPr lang="ko-KR" altLang="en-US" dirty="0" smtClean="0"/>
              <a:t> 회의에서 인공지능이라는 용어를 사용한 것을 시작으로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다양한 영역의 과학자들에게서 인공적인 두뇌의 가능성이 논의되면서</a:t>
            </a:r>
            <a:r>
              <a:rPr lang="ko-KR" altLang="en-US" baseline="0" dirty="0" smtClean="0"/>
              <a:t> 학문 분야로 진입하게 되었습니다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1956~1974</a:t>
            </a:r>
            <a:r>
              <a:rPr lang="ko-KR" altLang="en-US" baseline="0" dirty="0" smtClean="0"/>
              <a:t>년까지는 인공지능의 황금기입니다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빠른 속도로 발전하면서 많은 성공적인 프로그램들이 나타났습니다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1974</a:t>
            </a:r>
            <a:r>
              <a:rPr lang="ko-KR" altLang="en-US" baseline="0" dirty="0" smtClean="0"/>
              <a:t>년</a:t>
            </a:r>
            <a:r>
              <a:rPr lang="en-US" altLang="ko-KR" baseline="0" dirty="0" smtClean="0"/>
              <a:t>~1993</a:t>
            </a:r>
            <a:r>
              <a:rPr lang="ko-KR" altLang="en-US" baseline="0" dirty="0" smtClean="0"/>
              <a:t>년까지는 인공지능의 암흑기입니다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정부의 자금 지원이 끊기면서 재정적인 문제와 컴퓨터 성능의 한계로 인해서 연구가들은 어려움을 겪어야 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현재는 다양한 데이터들을 축적하고 축적된 데이터를 빠른 속도로 분석해주는 논리 알고리즘이 개선되면서 다시 황금기를 맞이할 시기가 시작되었습니다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5795E-6FB8-4831-86CE-7B68B5C75F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832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사람과 유사한 지능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컴퓨터 프로그램으로 실현하는 기술</a:t>
            </a:r>
            <a:endParaRPr lang="en-US" altLang="ko-KR" dirty="0" smtClean="0"/>
          </a:p>
          <a:p>
            <a:r>
              <a:rPr lang="ko-KR" altLang="en-US" dirty="0" smtClean="0"/>
              <a:t>인공지능의 종류에는 크게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가지로 구분이 됩니다</a:t>
            </a:r>
            <a:r>
              <a:rPr lang="en-US" altLang="ko-KR" dirty="0" smtClean="0"/>
              <a:t>.</a:t>
            </a:r>
          </a:p>
          <a:p>
            <a:r>
              <a:rPr lang="en-US" altLang="ko-KR" baseline="0" dirty="0" smtClean="0"/>
              <a:t>2</a:t>
            </a:r>
            <a:r>
              <a:rPr lang="ko-KR" altLang="en-US" baseline="0" dirty="0" smtClean="0"/>
              <a:t>년 전 바둑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알파고가</a:t>
            </a:r>
            <a:r>
              <a:rPr lang="ko-KR" altLang="en-US" baseline="0" dirty="0" smtClean="0"/>
              <a:t> 약한 </a:t>
            </a:r>
            <a:r>
              <a:rPr lang="en-US" altLang="ko-KR" baseline="0" dirty="0" smtClean="0"/>
              <a:t>AI</a:t>
            </a:r>
          </a:p>
          <a:p>
            <a:r>
              <a:rPr lang="ko-KR" altLang="en-US" baseline="0" dirty="0" smtClean="0"/>
              <a:t>특정 문제를 해결하기 위해 지능적 행동을 수행하는 인공지능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알파고의</a:t>
            </a:r>
            <a:r>
              <a:rPr lang="ko-KR" altLang="en-US" baseline="0" dirty="0" smtClean="0"/>
              <a:t> 경우에는 </a:t>
            </a:r>
            <a:r>
              <a:rPr lang="ko-KR" altLang="en-US" baseline="0" dirty="0" err="1" smtClean="0"/>
              <a:t>바둑만을</a:t>
            </a:r>
            <a:r>
              <a:rPr lang="ko-KR" altLang="en-US" baseline="0" dirty="0" smtClean="0"/>
              <a:t> 전문적으로 수행하기 위한 인공지능입니다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강한 </a:t>
            </a:r>
            <a:r>
              <a:rPr lang="en-US" altLang="ko-KR" dirty="0" smtClean="0"/>
              <a:t>AI</a:t>
            </a:r>
            <a:r>
              <a:rPr lang="ko-KR" altLang="en-US" dirty="0" smtClean="0"/>
              <a:t>는 사람과 같은 지능을 가진 인공지능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예시로는 사진에서 보다시피 대표적인 터미네이터가 있습니다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5795E-6FB8-4831-86CE-7B68B5C75F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50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어떠한 기술로 구성</a:t>
            </a:r>
            <a:endParaRPr lang="en-US" altLang="ko-KR" dirty="0" smtClean="0"/>
          </a:p>
          <a:p>
            <a:r>
              <a:rPr lang="ko-KR" altLang="en-US" dirty="0" smtClean="0"/>
              <a:t>다양한 어플리케이션</a:t>
            </a:r>
            <a:endParaRPr lang="en-US" altLang="ko-KR" dirty="0" smtClean="0"/>
          </a:p>
          <a:p>
            <a:r>
              <a:rPr lang="ko-KR" altLang="en-US" dirty="0" smtClean="0"/>
              <a:t>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지각하는 기술</a:t>
            </a:r>
            <a:r>
              <a:rPr lang="en-US" altLang="ko-KR" baseline="0" dirty="0" smtClean="0"/>
              <a:t> - </a:t>
            </a:r>
            <a:r>
              <a:rPr lang="ko-KR" altLang="en-US" dirty="0" smtClean="0"/>
              <a:t>사람의 언어를 이해하는 자연어 처리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이미지 분석을 통해 정보를 주는 </a:t>
            </a:r>
            <a:r>
              <a:rPr lang="ko-KR" altLang="en-US" sz="1200" dirty="0" smtClean="0"/>
              <a:t>컴퓨터 비전</a:t>
            </a:r>
            <a:r>
              <a:rPr lang="en-US" altLang="ko-KR" sz="1200" dirty="0" smtClean="0"/>
              <a:t>, </a:t>
            </a:r>
            <a:r>
              <a:rPr lang="ko-KR" altLang="en-US" dirty="0" smtClean="0"/>
              <a:t>음성인식</a:t>
            </a:r>
            <a:endParaRPr lang="en-US" altLang="ko-KR" dirty="0" smtClean="0"/>
          </a:p>
          <a:p>
            <a:r>
              <a:rPr lang="ko-KR" altLang="en-US" dirty="0" smtClean="0"/>
              <a:t>스스로 학습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추론하는 기술 </a:t>
            </a:r>
            <a:r>
              <a:rPr lang="en-US" altLang="ko-KR" dirty="0" smtClean="0"/>
              <a:t>–</a:t>
            </a:r>
            <a:r>
              <a:rPr lang="en-US" altLang="ko-KR" baseline="0" dirty="0" smtClean="0"/>
              <a:t> </a:t>
            </a:r>
            <a:r>
              <a:rPr lang="ko-KR" altLang="en-US" dirty="0" err="1" smtClean="0"/>
              <a:t>머신러닝의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이러한 특징의 예시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5795E-6FB8-4831-86CE-7B68B5C75FA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594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데이터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정확도</a:t>
            </a:r>
            <a:endParaRPr lang="en-US" altLang="ko-KR" baseline="0" dirty="0" smtClean="0"/>
          </a:p>
          <a:p>
            <a:r>
              <a:rPr lang="ko-KR" altLang="en-US" dirty="0" smtClean="0"/>
              <a:t>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빵</a:t>
            </a:r>
            <a:endParaRPr lang="en-US" altLang="ko-KR" baseline="0" dirty="0" smtClean="0"/>
          </a:p>
          <a:p>
            <a:r>
              <a:rPr lang="ko-KR" altLang="en-US" baseline="0" dirty="0" smtClean="0"/>
              <a:t>사람과 인공지능 차이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데이터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오류</a:t>
            </a:r>
            <a:endParaRPr lang="en-US" altLang="ko-KR" baseline="0" dirty="0" smtClean="0"/>
          </a:p>
          <a:p>
            <a:r>
              <a:rPr lang="ko-KR" altLang="en-US" baseline="0" dirty="0" smtClean="0"/>
              <a:t>예측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수행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빅데이터와의 접목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5795E-6FB8-4831-86CE-7B68B5C75F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257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5795E-6FB8-4831-86CE-7B68B5C75FA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18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개발자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과수원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어머니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2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큰바구니에</a:t>
            </a:r>
            <a:r>
              <a:rPr lang="ko-KR" altLang="en-US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귤</a:t>
            </a:r>
            <a:endParaRPr lang="ko-KR" altLang="en-US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5795E-6FB8-4831-86CE-7B68B5C75FA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01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중고딕" panose="02030600000101010101" pitchFamily="18" charset="-127"/>
                <a:ea typeface="HY중고딕" panose="02030600000101010101" pitchFamily="18" charset="-127"/>
                <a:cs typeface="+mn-cs"/>
              </a:rPr>
              <a:t>두 상자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중고딕" panose="02030600000101010101" pitchFamily="18" charset="-127"/>
                <a:ea typeface="HY중고딕" panose="02030600000101010101" pitchFamily="18" charset="-127"/>
                <a:cs typeface="+mn-cs"/>
              </a:rPr>
              <a:t>,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중고딕" panose="02030600000101010101" pitchFamily="18" charset="-127"/>
                <a:ea typeface="HY중고딕" panose="02030600000101010101" pitchFamily="18" charset="-127"/>
                <a:cs typeface="+mn-cs"/>
              </a:rPr>
              <a:t> 익은 귤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중고딕" panose="02030600000101010101" pitchFamily="18" charset="-127"/>
                <a:ea typeface="HY중고딕" panose="02030600000101010101" pitchFamily="18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중고딕" panose="02030600000101010101" pitchFamily="18" charset="-127"/>
                <a:ea typeface="HY중고딕" panose="02030600000101010101" pitchFamily="18" charset="-127"/>
                <a:cs typeface="+mn-cs"/>
              </a:rPr>
              <a:t>익지 않은 귤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중고딕" panose="02030600000101010101" pitchFamily="18" charset="-127"/>
              <a:ea typeface="HY중고딕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중고딕" panose="02030600000101010101" pitchFamily="18" charset="-127"/>
                <a:ea typeface="HY중고딕" panose="02030600000101010101" pitchFamily="18" charset="-127"/>
                <a:cs typeface="+mn-cs"/>
              </a:rPr>
              <a:t>들어있는 귤들을 비교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중고딕" panose="02030600000101010101" pitchFamily="18" charset="-127"/>
                <a:ea typeface="HY중고딕" panose="02030600000101010101" pitchFamily="18" charset="-127"/>
                <a:cs typeface="+mn-cs"/>
              </a:rPr>
              <a:t>,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중고딕" panose="02030600000101010101" pitchFamily="18" charset="-127"/>
                <a:ea typeface="HY중고딕" panose="02030600000101010101" pitchFamily="18" charset="-127"/>
                <a:cs typeface="+mn-cs"/>
              </a:rPr>
              <a:t> 크기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중고딕" panose="02030600000101010101" pitchFamily="18" charset="-127"/>
                <a:ea typeface="HY중고딕" panose="02030600000101010101" pitchFamily="18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중고딕" panose="02030600000101010101" pitchFamily="18" charset="-127"/>
                <a:ea typeface="HY중고딕" panose="02030600000101010101" pitchFamily="18" charset="-127"/>
                <a:cs typeface="+mn-cs"/>
              </a:rPr>
              <a:t>다름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중고딕" panose="02030600000101010101" pitchFamily="18" charset="-127"/>
              <a:ea typeface="HY중고딕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중고딕" panose="02030600000101010101" pitchFamily="18" charset="-127"/>
                <a:ea typeface="HY중고딕" panose="02030600000101010101" pitchFamily="18" charset="-127"/>
                <a:cs typeface="+mn-cs"/>
              </a:rPr>
              <a:t>작은 귤 익지 않은 귤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중고딕" panose="02030600000101010101" pitchFamily="18" charset="-127"/>
              <a:ea typeface="HY중고딕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중고딕" panose="02030600000101010101" pitchFamily="18" charset="-127"/>
                <a:ea typeface="HY중고딕" panose="02030600000101010101" pitchFamily="18" charset="-127"/>
                <a:cs typeface="+mn-cs"/>
              </a:rPr>
              <a:t>큰 귤 익은 귤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중고딕" panose="02030600000101010101" pitchFamily="18" charset="-127"/>
              <a:ea typeface="HY중고딕" panose="02030600000101010101" pitchFamily="18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5795E-6FB8-4831-86CE-7B68B5C75FA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403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0CBC9-ECF8-4F38-829F-D25485FA87A2}" type="datetime1">
              <a:rPr lang="en-US" smtClean="0"/>
              <a:t>4/11/2018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261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82272-A554-414B-B0A9-6906F9DD9A4D}" type="datetime1">
              <a:rPr lang="en-US" smtClean="0"/>
              <a:t>4/11/2018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35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4C398-3098-49B5-B70C-DD5F0FD40200}" type="datetime1">
              <a:rPr lang="en-US" smtClean="0"/>
              <a:t>4/11/2018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72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55759-79F4-4E1D-9880-0E0D70AA006B}" type="datetime1">
              <a:rPr lang="en-US" smtClean="0"/>
              <a:t>4/11/2018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179647"/>
            <a:ext cx="2743200" cy="365125"/>
          </a:xfrm>
        </p:spPr>
        <p:txBody>
          <a:bodyPr/>
          <a:lstStyle>
            <a:lvl1pPr>
              <a:defRPr sz="1600" b="1">
                <a:latin typeface="Consolas" panose="020B0609020204030204" pitchFamily="49" charset="0"/>
              </a:defRPr>
            </a:lvl1pPr>
          </a:lstStyle>
          <a:p>
            <a:fld id="{CCE2B272-50F9-4D72-A8E0-9E2AACD73DC6}" type="slidenum">
              <a:rPr lang="en-US" smtClean="0"/>
              <a:pPr/>
              <a:t>‹#›</a:t>
            </a:fld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586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8DE0F-AF91-4881-9F7F-FB07A080F436}" type="datetime1">
              <a:rPr lang="en-US" smtClean="0"/>
              <a:t>4/11/2018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992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468EC-DE0A-4C1E-94C4-975D1F3B6910}" type="datetime1">
              <a:rPr lang="en-US" smtClean="0"/>
              <a:t>4/11/2018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676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F8CB1-1801-4F92-98B9-39B735FE00C7}" type="datetime1">
              <a:rPr lang="en-US" smtClean="0"/>
              <a:t>4/11/2018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962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0F3C2-88BD-4DB0-B653-84094DB23FE2}" type="datetime1">
              <a:rPr lang="en-US" smtClean="0"/>
              <a:t>4/11/2018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589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22DB1-F2D9-4804-9724-71AC26177A11}" type="datetime1">
              <a:rPr lang="en-US" smtClean="0"/>
              <a:t>4/11/2018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onsolas" panose="020B0609020204030204" pitchFamily="49" charset="0"/>
              </a:defRPr>
            </a:lvl1pPr>
          </a:lstStyle>
          <a:p>
            <a:fld id="{CCE2B272-50F9-4D72-A8E0-9E2AACD73D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3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A08-5CA8-4D5C-BFF4-2F6074FE4DF0}" type="datetime1">
              <a:rPr lang="en-US" smtClean="0"/>
              <a:t>4/11/2018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544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E6F6C-0CF0-4F50-AD29-070706F4A3B2}" type="datetime1">
              <a:rPr lang="en-US" smtClean="0"/>
              <a:t>4/11/2018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14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E8D7E-7A97-4137-83B7-9AD9FD6E2D97}" type="datetime1">
              <a:rPr lang="en-US" smtClean="0"/>
              <a:t>4/11/2018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Consolas" panose="020B0609020204030204" pitchFamily="49" charset="0"/>
              </a:defRPr>
            </a:lvl1pPr>
          </a:lstStyle>
          <a:p>
            <a:fld id="{CCE2B272-50F9-4D72-A8E0-9E2AACD73D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447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86OeTwIbSM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99242" y="1693775"/>
            <a:ext cx="5475218" cy="2354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smtClean="0">
                <a:latin typeface="+mj-ea"/>
                <a:ea typeface="+mj-ea"/>
              </a:rPr>
              <a:t>모두를 위한</a:t>
            </a:r>
            <a:endParaRPr lang="en-US" altLang="ko-KR" sz="4800" dirty="0" smtClean="0">
              <a:latin typeface="+mj-ea"/>
              <a:ea typeface="+mj-ea"/>
            </a:endParaRPr>
          </a:p>
          <a:p>
            <a:pPr algn="ctr"/>
            <a:r>
              <a:rPr lang="en-US" altLang="ko-KR" sz="4800" dirty="0" smtClean="0">
                <a:latin typeface="+mj-ea"/>
                <a:ea typeface="+mj-ea"/>
              </a:rPr>
              <a:t>ZeroToAll A.I.</a:t>
            </a:r>
          </a:p>
        </p:txBody>
      </p:sp>
      <p:sp>
        <p:nvSpPr>
          <p:cNvPr id="5" name="Rectangle 4"/>
          <p:cNvSpPr/>
          <p:nvPr/>
        </p:nvSpPr>
        <p:spPr>
          <a:xfrm>
            <a:off x="4094262" y="4957639"/>
            <a:ext cx="2672298" cy="329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>
                <a:latin typeface="Consolas" panose="020B0609020204030204" pitchFamily="49" charset="0"/>
              </a:rPr>
              <a:t>2014136106 </a:t>
            </a:r>
            <a:r>
              <a:rPr lang="ko-KR" altLang="en-US" b="1" dirty="0" smtClean="0">
                <a:latin typeface="Consolas" panose="020B0609020204030204" pitchFamily="49" charset="0"/>
              </a:rPr>
              <a:t>임찬규</a:t>
            </a:r>
            <a:r>
              <a:rPr lang="en-US" altLang="ko-KR" b="1" dirty="0" smtClean="0">
                <a:latin typeface="Consolas" panose="020B0609020204030204" pitchFamily="49" charset="0"/>
              </a:rPr>
              <a:t> 2016136032 </a:t>
            </a:r>
            <a:r>
              <a:rPr lang="ko-KR" altLang="en-US" b="1" dirty="0" smtClean="0">
                <a:latin typeface="Consolas" panose="020B0609020204030204" pitchFamily="49" charset="0"/>
              </a:rPr>
              <a:t>김형찬</a:t>
            </a:r>
            <a:endParaRPr lang="en-US" altLang="ko-KR" b="1" dirty="0" smtClean="0">
              <a:latin typeface="Consolas" panose="020B06090202040302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986" y="2870900"/>
            <a:ext cx="751474" cy="75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0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E2B272-50F9-4D72-A8E0-9E2AACD73DC6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9311" y="481487"/>
            <a:ext cx="10964489" cy="707886"/>
          </a:xfrm>
          <a:prstGeom prst="rect">
            <a:avLst/>
          </a:prstGeom>
          <a:solidFill>
            <a:srgbClr val="0070C0"/>
          </a:solidFill>
          <a:ln w="1651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익은 귤 </a:t>
            </a:r>
            <a:r>
              <a:rPr lang="ko-KR" altLang="en-US" dirty="0"/>
              <a:t>구별하기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79509"/>
            <a:ext cx="5048250" cy="381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530" y="1460595"/>
            <a:ext cx="3487495" cy="42382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14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E2B272-50F9-4D72-A8E0-9E2AACD73DC6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9311" y="481487"/>
            <a:ext cx="10964489" cy="707886"/>
          </a:xfrm>
          <a:prstGeom prst="rect">
            <a:avLst/>
          </a:prstGeom>
          <a:solidFill>
            <a:srgbClr val="0070C0"/>
          </a:solidFill>
          <a:ln w="1651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익은 귤 </a:t>
            </a:r>
            <a:r>
              <a:rPr lang="ko-KR" altLang="en-US" dirty="0"/>
              <a:t>구별하기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399" y="2676524"/>
            <a:ext cx="2905125" cy="29051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299" y="2676524"/>
            <a:ext cx="2905125" cy="2905125"/>
          </a:xfrm>
          <a:prstGeom prst="rect">
            <a:avLst/>
          </a:prstGeom>
        </p:spPr>
      </p:pic>
      <p:pic>
        <p:nvPicPr>
          <p:cNvPr id="7" name="_x314638544" descr="DRW0000483c8ab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738" y="2473818"/>
            <a:ext cx="758380" cy="76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_x314638544" descr="DRW0000483c8ab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118" y="2473818"/>
            <a:ext cx="758380" cy="76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_x314638544" descr="DRW0000483c8ab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938" y="2856159"/>
            <a:ext cx="508937" cy="513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_x314638544" descr="DRW0000483c8ab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912" y="2599576"/>
            <a:ext cx="508937" cy="513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_x314638544" descr="DRW0000483c8ab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4271" y="2473818"/>
            <a:ext cx="758380" cy="76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E2B272-50F9-4D72-A8E0-9E2AACD73DC6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9311" y="481487"/>
            <a:ext cx="10964489" cy="707886"/>
          </a:xfrm>
          <a:prstGeom prst="rect">
            <a:avLst/>
          </a:prstGeom>
          <a:solidFill>
            <a:srgbClr val="0070C0"/>
          </a:solidFill>
          <a:ln w="1651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익은 귤 구별하기 </a:t>
            </a:r>
            <a:r>
              <a:rPr lang="en-US" altLang="ko-KR" dirty="0"/>
              <a:t>– </a:t>
            </a:r>
            <a:r>
              <a:rPr lang="ko-KR" altLang="en-US" dirty="0" smtClean="0"/>
              <a:t>로봇으로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4" r="26812"/>
          <a:stretch/>
        </p:blipFill>
        <p:spPr>
          <a:xfrm>
            <a:off x="4433279" y="1895676"/>
            <a:ext cx="2752726" cy="3802107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7486649" y="2903459"/>
            <a:ext cx="3124202" cy="1562101"/>
            <a:chOff x="5781674" y="3875009"/>
            <a:chExt cx="3124202" cy="156210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1674" y="3875009"/>
              <a:ext cx="1562101" cy="156210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3775" y="3875009"/>
              <a:ext cx="1562101" cy="1562101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80" y="1650020"/>
            <a:ext cx="2199874" cy="214671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4" name="구부러진 연결선 13"/>
          <p:cNvCxnSpPr>
            <a:stCxn id="3" idx="3"/>
            <a:endCxn id="2" idx="1"/>
          </p:cNvCxnSpPr>
          <p:nvPr/>
        </p:nvCxnSpPr>
        <p:spPr>
          <a:xfrm>
            <a:off x="3166454" y="2723375"/>
            <a:ext cx="1266825" cy="1073355"/>
          </a:xfrm>
          <a:prstGeom prst="curvedConnector3">
            <a:avLst>
              <a:gd name="adj1" fmla="val 50000"/>
            </a:avLst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 16"/>
          <p:cNvCxnSpPr>
            <a:stCxn id="2" idx="0"/>
            <a:endCxn id="11" idx="0"/>
          </p:cNvCxnSpPr>
          <p:nvPr/>
        </p:nvCxnSpPr>
        <p:spPr>
          <a:xfrm rot="16200000" flipH="1">
            <a:off x="6534779" y="1170538"/>
            <a:ext cx="1007783" cy="2458058"/>
          </a:xfrm>
          <a:prstGeom prst="curvedConnector3">
            <a:avLst>
              <a:gd name="adj1" fmla="val -22683"/>
            </a:avLst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구부러진 연결선 17"/>
          <p:cNvCxnSpPr>
            <a:stCxn id="2" idx="2"/>
            <a:endCxn id="12" idx="2"/>
          </p:cNvCxnSpPr>
          <p:nvPr/>
        </p:nvCxnSpPr>
        <p:spPr>
          <a:xfrm rot="5400000" flipH="1" flipV="1">
            <a:off x="7203609" y="3071592"/>
            <a:ext cx="1232223" cy="4020159"/>
          </a:xfrm>
          <a:prstGeom prst="curvedConnector3">
            <a:avLst>
              <a:gd name="adj1" fmla="val -18552"/>
            </a:avLst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81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E2B272-50F9-4D72-A8E0-9E2AACD73DC6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9311" y="481487"/>
            <a:ext cx="10964489" cy="707886"/>
          </a:xfrm>
          <a:prstGeom prst="rect">
            <a:avLst/>
          </a:prstGeom>
          <a:solidFill>
            <a:srgbClr val="0070C0"/>
          </a:solidFill>
          <a:ln w="1651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익은 귤 구별하기 </a:t>
            </a:r>
            <a:r>
              <a:rPr lang="en-US" altLang="ko-KR" dirty="0"/>
              <a:t>– </a:t>
            </a:r>
            <a:r>
              <a:rPr lang="ko-KR" altLang="en-US" dirty="0"/>
              <a:t>구별 </a:t>
            </a:r>
            <a:r>
              <a:rPr lang="ko-KR" altLang="en-US" dirty="0" err="1"/>
              <a:t>로직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9309" y="1581770"/>
            <a:ext cx="11342616" cy="1718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prstClr val="black"/>
                </a:solidFill>
                <a:latin typeface="+mj-ea"/>
                <a:ea typeface="+mj-ea"/>
                <a:cs typeface="Calibri" panose="020F0502020204030204" pitchFamily="34" charset="0"/>
              </a:rPr>
              <a:t>▪</a:t>
            </a:r>
            <a:r>
              <a:rPr lang="en-US" altLang="ko-KR" sz="3600" noProof="0" dirty="0" smtClean="0">
                <a:solidFill>
                  <a:prstClr val="black"/>
                </a:solidFill>
                <a:latin typeface="+mj-ea"/>
                <a:ea typeface="+mj-ea"/>
              </a:rPr>
              <a:t> 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</a:rPr>
              <a:t>기준</a:t>
            </a:r>
            <a:r>
              <a:rPr kumimoji="0" lang="ko-KR" altLang="en-US" sz="36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</a:rPr>
              <a:t> 정하기</a:t>
            </a:r>
            <a:endParaRPr kumimoji="0" lang="en-US" altLang="ko-KR" sz="3600" b="0" i="0" u="none" strike="noStrike" kern="1200" cap="none" spc="0" normalizeH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noProof="0" dirty="0" smtClean="0">
                <a:solidFill>
                  <a:prstClr val="black"/>
                </a:solidFill>
                <a:latin typeface="+mn-ea"/>
              </a:rPr>
              <a:t>      </a:t>
            </a:r>
            <a:r>
              <a:rPr lang="ko-KR" altLang="en-US" sz="3200" noProof="0" dirty="0" err="1" smtClean="0">
                <a:latin typeface="+mn-ea"/>
              </a:rPr>
              <a:t>ㆍ</a:t>
            </a:r>
            <a:r>
              <a:rPr lang="ko-KR" altLang="en-US" sz="3200" dirty="0" smtClean="0">
                <a:solidFill>
                  <a:prstClr val="black"/>
                </a:solidFill>
                <a:latin typeface="+mn-ea"/>
              </a:rPr>
              <a:t>두 상자를 비교해보니 들어있는 귤의 크기가 다름</a:t>
            </a:r>
            <a:endParaRPr lang="en-US" altLang="ko-KR" sz="2800" dirty="0" smtClean="0">
              <a:solidFill>
                <a:prstClr val="black"/>
              </a:solidFill>
              <a:latin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     </a:t>
            </a:r>
            <a:r>
              <a:rPr lang="ko-KR" altLang="en-US" sz="2800" dirty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2800" dirty="0" smtClean="0">
                <a:solidFill>
                  <a:prstClr val="black"/>
                </a:solidFill>
                <a:latin typeface="+mn-ea"/>
              </a:rPr>
              <a:t>   </a:t>
            </a:r>
            <a:r>
              <a:rPr lang="ko-KR" altLang="en-US" sz="2800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◦</a:t>
            </a:r>
            <a:r>
              <a:rPr lang="ko-KR" altLang="en-US" sz="2800" dirty="0" smtClean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2800" u="sng" dirty="0" smtClean="0">
                <a:solidFill>
                  <a:prstClr val="black"/>
                </a:solidFill>
                <a:latin typeface="+mn-ea"/>
              </a:rPr>
              <a:t>익은 쪽은 큰 귤</a:t>
            </a:r>
            <a:r>
              <a:rPr lang="en-US" altLang="ko-KR" sz="2800" u="sng" dirty="0" smtClean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2800" u="sng" dirty="0" smtClean="0">
                <a:solidFill>
                  <a:prstClr val="black"/>
                </a:solidFill>
                <a:latin typeface="+mn-ea"/>
              </a:rPr>
              <a:t>익지 않은</a:t>
            </a:r>
            <a:r>
              <a:rPr kumimoji="0" lang="ko-KR" altLang="en-US" sz="2800" b="0" i="0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 쪽은 작은 귤</a:t>
            </a:r>
            <a:endParaRPr kumimoji="0" lang="ko-KR" altLang="en-US" sz="28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062" y="3300189"/>
            <a:ext cx="7879813" cy="285654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04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E2B272-50F9-4D72-A8E0-9E2AACD73DC6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9311" y="481487"/>
            <a:ext cx="10964489" cy="707886"/>
          </a:xfrm>
          <a:prstGeom prst="rect">
            <a:avLst/>
          </a:prstGeom>
          <a:solidFill>
            <a:srgbClr val="0070C0"/>
          </a:solidFill>
          <a:ln w="1651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익은 귤 구별하기 </a:t>
            </a:r>
            <a:r>
              <a:rPr lang="en-US" altLang="ko-KR" dirty="0"/>
              <a:t>– </a:t>
            </a:r>
            <a:r>
              <a:rPr lang="ko-KR" altLang="en-US" dirty="0"/>
              <a:t>구별 </a:t>
            </a:r>
            <a:r>
              <a:rPr lang="ko-KR" altLang="en-US" dirty="0" err="1" smtClean="0"/>
              <a:t>로직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4" r="26812"/>
          <a:stretch/>
        </p:blipFill>
        <p:spPr>
          <a:xfrm>
            <a:off x="2252054" y="1962351"/>
            <a:ext cx="2752726" cy="3802107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5305424" y="2970134"/>
            <a:ext cx="3124202" cy="1562101"/>
            <a:chOff x="5781674" y="3875009"/>
            <a:chExt cx="3124202" cy="1562101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1674" y="3875009"/>
              <a:ext cx="1562101" cy="1562101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3775" y="3875009"/>
              <a:ext cx="1562101" cy="1562101"/>
            </a:xfrm>
            <a:prstGeom prst="rect">
              <a:avLst/>
            </a:prstGeom>
          </p:spPr>
        </p:pic>
      </p:grpSp>
      <p:cxnSp>
        <p:nvCxnSpPr>
          <p:cNvPr id="17" name="구부러진 연결선 16"/>
          <p:cNvCxnSpPr>
            <a:stCxn id="11" idx="0"/>
            <a:endCxn id="15" idx="0"/>
          </p:cNvCxnSpPr>
          <p:nvPr/>
        </p:nvCxnSpPr>
        <p:spPr>
          <a:xfrm rot="16200000" flipH="1">
            <a:off x="4353554" y="1237213"/>
            <a:ext cx="1007783" cy="2458058"/>
          </a:xfrm>
          <a:prstGeom prst="curvedConnector3">
            <a:avLst>
              <a:gd name="adj1" fmla="val -22683"/>
            </a:avLst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구부러진 연결선 17"/>
          <p:cNvCxnSpPr>
            <a:stCxn id="11" idx="2"/>
            <a:endCxn id="16" idx="2"/>
          </p:cNvCxnSpPr>
          <p:nvPr/>
        </p:nvCxnSpPr>
        <p:spPr>
          <a:xfrm rot="5400000" flipH="1" flipV="1">
            <a:off x="5022384" y="3138267"/>
            <a:ext cx="1232223" cy="4020159"/>
          </a:xfrm>
          <a:prstGeom prst="curvedConnector3">
            <a:avLst>
              <a:gd name="adj1" fmla="val -18552"/>
            </a:avLst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14638544" descr="DRW0000483c8ab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584" y="2788143"/>
            <a:ext cx="440891" cy="444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_x314638544" descr="DRW0000483c8ab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088" y="2788143"/>
            <a:ext cx="440891" cy="444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_x314638544" descr="DRW0000483c8ab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180" y="2951604"/>
            <a:ext cx="440891" cy="444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_x314638544" descr="DRW0000483c8ab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554" y="3022120"/>
            <a:ext cx="293861" cy="29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_x314638544" descr="DRW0000483c8ab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794" y="2970134"/>
            <a:ext cx="293861" cy="29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39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E2B272-50F9-4D72-A8E0-9E2AACD73DC6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9311" y="481487"/>
            <a:ext cx="10964489" cy="707886"/>
          </a:xfrm>
          <a:prstGeom prst="rect">
            <a:avLst/>
          </a:prstGeom>
          <a:solidFill>
            <a:srgbClr val="0070C0"/>
          </a:solidFill>
          <a:ln w="1651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익은 사과 구별하기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51" y="2233375"/>
            <a:ext cx="9659698" cy="34009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782" y="2290533"/>
            <a:ext cx="9564435" cy="328658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546" y="2252428"/>
            <a:ext cx="9554908" cy="336279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624" y="2281007"/>
            <a:ext cx="9678751" cy="330563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72" y="2266717"/>
            <a:ext cx="9716856" cy="333421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072" y="2238138"/>
            <a:ext cx="9535856" cy="339137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730" y="2238138"/>
            <a:ext cx="9602540" cy="339137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835" y="2266717"/>
            <a:ext cx="9526329" cy="333421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835" y="2295296"/>
            <a:ext cx="9526329" cy="32770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79290" y="1422084"/>
            <a:ext cx="3105339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기준 찾기 종료</a:t>
            </a:r>
            <a:r>
              <a:rPr lang="en-US" altLang="ko-KR" sz="3200" b="1" dirty="0" smtClean="0">
                <a:solidFill>
                  <a:schemeClr val="bg1"/>
                </a:solidFill>
                <a:latin typeface="+mj-ea"/>
                <a:ea typeface="+mj-ea"/>
              </a:rPr>
              <a:t>!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06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1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E2B272-50F9-4D72-A8E0-9E2AACD73DC6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9311" y="481487"/>
            <a:ext cx="10964489" cy="707886"/>
          </a:xfrm>
          <a:prstGeom prst="rect">
            <a:avLst/>
          </a:prstGeom>
          <a:solidFill>
            <a:srgbClr val="0070C0"/>
          </a:solidFill>
          <a:ln w="1651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익은 사과 구별하기 </a:t>
            </a:r>
            <a:r>
              <a:rPr lang="en-US" altLang="ko-KR" dirty="0"/>
              <a:t>– </a:t>
            </a:r>
            <a:r>
              <a:rPr lang="ko-KR" altLang="en-US" dirty="0"/>
              <a:t>또다른 기준</a:t>
            </a:r>
          </a:p>
        </p:txBody>
      </p:sp>
      <p:sp>
        <p:nvSpPr>
          <p:cNvPr id="3" name="타원 2"/>
          <p:cNvSpPr/>
          <p:nvPr/>
        </p:nvSpPr>
        <p:spPr>
          <a:xfrm>
            <a:off x="3880133" y="1802313"/>
            <a:ext cx="1742753" cy="16920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smtClean="0"/>
              <a:t>크기</a:t>
            </a:r>
            <a:endParaRPr lang="ko-KR" altLang="en-US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358761" y="1802313"/>
            <a:ext cx="14851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 smtClean="0"/>
              <a:t>+</a:t>
            </a:r>
            <a:endParaRPr lang="ko-KR" altLang="en-US" sz="9600" dirty="0"/>
          </a:p>
        </p:txBody>
      </p:sp>
      <p:sp>
        <p:nvSpPr>
          <p:cNvPr id="18" name="타원 17"/>
          <p:cNvSpPr/>
          <p:nvPr/>
        </p:nvSpPr>
        <p:spPr>
          <a:xfrm>
            <a:off x="6569114" y="1802313"/>
            <a:ext cx="1742753" cy="16920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/>
              <a:t>?</a:t>
            </a:r>
            <a:endParaRPr lang="ko-KR" altLang="en-US" sz="2800" b="1" dirty="0"/>
          </a:p>
        </p:txBody>
      </p:sp>
      <p:sp>
        <p:nvSpPr>
          <p:cNvPr id="19" name="타원 18"/>
          <p:cNvSpPr/>
          <p:nvPr/>
        </p:nvSpPr>
        <p:spPr>
          <a:xfrm>
            <a:off x="6569114" y="1808194"/>
            <a:ext cx="1742753" cy="1692002"/>
          </a:xfrm>
          <a:prstGeom prst="ellipse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smtClean="0"/>
              <a:t>색깔</a:t>
            </a:r>
            <a:endParaRPr lang="ko-KR" altLang="en-US" sz="40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454" y="3955311"/>
            <a:ext cx="7661093" cy="219108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09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075889" y="1699724"/>
            <a:ext cx="8040222" cy="4401164"/>
            <a:chOff x="2075889" y="1699724"/>
            <a:chExt cx="8040222" cy="440116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889" y="1699724"/>
              <a:ext cx="8040222" cy="4401164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2253343" y="2089860"/>
              <a:ext cx="936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빨갛다</a:t>
              </a:r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252779" y="5239034"/>
              <a:ext cx="936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파랗다</a:t>
              </a:r>
              <a:endParaRPr lang="ko-KR" altLang="en-US" dirty="0"/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E2B272-50F9-4D72-A8E0-9E2AACD73DC6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9311" y="481487"/>
            <a:ext cx="10964489" cy="707886"/>
          </a:xfrm>
          <a:prstGeom prst="rect">
            <a:avLst/>
          </a:prstGeom>
          <a:solidFill>
            <a:srgbClr val="0070C0"/>
          </a:solidFill>
          <a:ln w="1651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기준 다시 찾기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2075889" y="1699724"/>
            <a:ext cx="8040222" cy="4401164"/>
            <a:chOff x="1441433" y="1778483"/>
            <a:chExt cx="8040222" cy="4401164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1433" y="1778483"/>
              <a:ext cx="8040222" cy="440116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531323" y="2143700"/>
              <a:ext cx="936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빨갛다</a:t>
              </a:r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30759" y="5292874"/>
              <a:ext cx="936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파랗다</a:t>
              </a:r>
              <a:endParaRPr lang="ko-KR" altLang="en-US" dirty="0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043" y="1700373"/>
            <a:ext cx="8037534" cy="4400515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2644099" y="2795936"/>
            <a:ext cx="2427515" cy="2188029"/>
          </a:xfrm>
          <a:prstGeom prst="ellipse">
            <a:avLst/>
          </a:prstGeom>
          <a:solidFill>
            <a:schemeClr val="accent1"/>
          </a:solidFill>
          <a:ln w="1651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대상의</a:t>
            </a:r>
            <a:endParaRPr lang="en-US" altLang="ko-KR" sz="40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4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복잡도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위쪽 화살표 12"/>
          <p:cNvSpPr/>
          <p:nvPr/>
        </p:nvSpPr>
        <p:spPr>
          <a:xfrm>
            <a:off x="5164547" y="2939631"/>
            <a:ext cx="593995" cy="1904512"/>
          </a:xfrm>
          <a:prstGeom prst="upArrow">
            <a:avLst>
              <a:gd name="adj1" fmla="val 27172"/>
              <a:gd name="adj2" fmla="val 70926"/>
            </a:avLst>
          </a:prstGeom>
          <a:solidFill>
            <a:srgbClr val="92D050"/>
          </a:solidFill>
          <a:ln w="1651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6279928" y="2795936"/>
            <a:ext cx="2427515" cy="21880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651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기준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위쪽 화살표 20"/>
          <p:cNvSpPr/>
          <p:nvPr/>
        </p:nvSpPr>
        <p:spPr>
          <a:xfrm>
            <a:off x="8800376" y="2939631"/>
            <a:ext cx="593995" cy="1904512"/>
          </a:xfrm>
          <a:prstGeom prst="upArrow">
            <a:avLst>
              <a:gd name="adj1" fmla="val 27172"/>
              <a:gd name="adj2" fmla="val 70926"/>
            </a:avLst>
          </a:prstGeom>
          <a:solidFill>
            <a:srgbClr val="92D050"/>
          </a:solidFill>
          <a:ln w="1651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17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5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0" grpId="0" animBg="1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E2B272-50F9-4D72-A8E0-9E2AACD73DC6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9309" y="780490"/>
            <a:ext cx="10964489" cy="830997"/>
          </a:xfrm>
          <a:prstGeom prst="rect">
            <a:avLst/>
          </a:prstGeom>
          <a:noFill/>
          <a:ln w="1651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b="1" dirty="0" smtClean="0">
                <a:latin typeface="+mj-ea"/>
                <a:ea typeface="+mj-ea"/>
              </a:rPr>
              <a:t>귤 → </a:t>
            </a:r>
            <a:r>
              <a:rPr lang="ko-KR" altLang="en-US" sz="4800" b="1" u="sng" dirty="0" smtClean="0">
                <a:solidFill>
                  <a:srgbClr val="0070C0"/>
                </a:solidFill>
                <a:latin typeface="+mj-ea"/>
                <a:ea typeface="+mj-ea"/>
              </a:rPr>
              <a:t>개발자</a:t>
            </a:r>
            <a:r>
              <a:rPr lang="ko-KR" altLang="en-US" sz="4800" b="1" dirty="0" smtClean="0">
                <a:latin typeface="+mj-ea"/>
                <a:ea typeface="+mj-ea"/>
              </a:rPr>
              <a:t>가 학습시킴</a:t>
            </a:r>
            <a:endParaRPr kumimoji="0" lang="ko-KR" altLang="en-US" sz="4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9308" y="2022669"/>
            <a:ext cx="10964489" cy="830997"/>
          </a:xfrm>
          <a:prstGeom prst="rect">
            <a:avLst/>
          </a:prstGeom>
          <a:noFill/>
          <a:ln w="1651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>
                <a:latin typeface="+mj-ea"/>
                <a:ea typeface="+mj-ea"/>
              </a:defRPr>
            </a:lvl1pPr>
          </a:lstStyle>
          <a:p>
            <a:pPr algn="ctr"/>
            <a:r>
              <a:rPr lang="ko-KR" altLang="en-US" dirty="0" smtClean="0"/>
              <a:t>사과 </a:t>
            </a:r>
            <a:r>
              <a:rPr lang="ko-KR" altLang="en-US" dirty="0"/>
              <a:t>→ </a:t>
            </a:r>
            <a:r>
              <a:rPr lang="ko-KR" altLang="en-US" u="sng" dirty="0">
                <a:solidFill>
                  <a:srgbClr val="0070C0"/>
                </a:solidFill>
              </a:rPr>
              <a:t>기계 스스로</a:t>
            </a:r>
            <a:r>
              <a:rPr lang="ko-KR" altLang="en-US" dirty="0"/>
              <a:t> 학습함</a:t>
            </a:r>
            <a:endParaRPr lang="en-US" altLang="ko-KR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888" y="3796471"/>
            <a:ext cx="9488224" cy="1991003"/>
          </a:xfrm>
          <a:prstGeom prst="rect">
            <a:avLst/>
          </a:prstGeom>
          <a:noFill/>
          <a:ln w="1651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1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pPr/>
              <a:t>19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888970" y="2536449"/>
            <a:ext cx="4721630" cy="178510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ko-KR" altLang="en-US" sz="5500" b="1" dirty="0" smtClean="0">
                <a:solidFill>
                  <a:schemeClr val="lt1"/>
                </a:solidFill>
                <a:latin typeface="+mj-ea"/>
                <a:ea typeface="+mj-ea"/>
              </a:rPr>
              <a:t>인공지능 핵심기술</a:t>
            </a:r>
          </a:p>
        </p:txBody>
      </p:sp>
      <p:sp>
        <p:nvSpPr>
          <p:cNvPr id="5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b="1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6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35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2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463646" y="1223259"/>
            <a:ext cx="2956214" cy="8660"/>
          </a:xfrm>
          <a:prstGeom prst="line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385712" y="1214277"/>
            <a:ext cx="3112080" cy="926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ko-KR" sz="3400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n-US" altLang="ko-KR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TENT</a:t>
            </a:r>
            <a:r>
              <a:rPr lang="en-US" altLang="ko-KR" sz="3400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lang="ko-KR" altLang="en-US" sz="34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463644" y="2041653"/>
            <a:ext cx="2956216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188414" y="1271806"/>
            <a:ext cx="2309378" cy="301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ZeroToAll </a:t>
            </a:r>
            <a:r>
              <a:rPr lang="en-US" altLang="ko-KR" sz="1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A.I</a:t>
            </a:r>
            <a:r>
              <a:rPr lang="en-US" altLang="ko-KR" sz="14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for ALL</a:t>
            </a:r>
            <a:endParaRPr lang="ko-KR" altLang="en-US" sz="1400" dirty="0">
              <a:solidFill>
                <a:schemeClr val="bg2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63644" y="2231395"/>
            <a:ext cx="2956216" cy="361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1. </a:t>
            </a:r>
            <a:r>
              <a:rPr lang="ko-KR" altLang="en-US" sz="20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인공지능 이란 </a:t>
            </a:r>
            <a:r>
              <a:rPr lang="en-US" altLang="ko-KR" sz="20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?</a:t>
            </a:r>
            <a:endParaRPr lang="ko-KR" altLang="en-US" sz="20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463644" y="2539280"/>
            <a:ext cx="2714626" cy="361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What is A.I. ?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463644" y="2910646"/>
            <a:ext cx="2956216" cy="361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2</a:t>
            </a:r>
            <a:r>
              <a:rPr lang="en-US" altLang="ko-KR" sz="20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. </a:t>
            </a:r>
            <a:r>
              <a:rPr lang="ko-KR" altLang="en-US" sz="20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핵심 기술</a:t>
            </a:r>
            <a:endParaRPr lang="ko-KR" altLang="en-US" sz="20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463644" y="3268049"/>
            <a:ext cx="2956216" cy="361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Core Technologies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63644" y="3629785"/>
            <a:ext cx="2956216" cy="361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3. </a:t>
            </a:r>
            <a:r>
              <a:rPr lang="ko-KR" altLang="en-US" sz="20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실생활 사례</a:t>
            </a:r>
            <a:endParaRPr lang="ko-KR" altLang="en-US" sz="20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63644" y="3987188"/>
            <a:ext cx="2956216" cy="361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Examples in life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63644" y="4343942"/>
            <a:ext cx="2956216" cy="361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4</a:t>
            </a:r>
            <a:r>
              <a:rPr lang="en-US" altLang="ko-KR" sz="20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. </a:t>
            </a:r>
            <a:r>
              <a:rPr lang="ko-KR" altLang="en-US" sz="20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장</a:t>
            </a:r>
            <a:r>
              <a:rPr lang="en-US" altLang="ko-KR" sz="20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/</a:t>
            </a:r>
            <a:r>
              <a:rPr lang="ko-KR" altLang="en-US" sz="20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단점</a:t>
            </a:r>
            <a:endParaRPr lang="ko-KR" altLang="en-US" sz="20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463644" y="4696363"/>
            <a:ext cx="2956216" cy="361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Pros &amp; Cons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463644" y="5063238"/>
            <a:ext cx="2956216" cy="361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5. </a:t>
            </a:r>
            <a:r>
              <a:rPr lang="ko-KR" altLang="en-US" sz="20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향후 연구 방향</a:t>
            </a:r>
            <a:endParaRPr lang="ko-KR" altLang="en-US" sz="20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463644" y="5424974"/>
            <a:ext cx="2956216" cy="361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Futher Researches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99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E2B272-50F9-4D72-A8E0-9E2AACD73DC6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9311" y="481487"/>
            <a:ext cx="10964489" cy="707886"/>
          </a:xfrm>
          <a:prstGeom prst="rect">
            <a:avLst/>
          </a:prstGeom>
          <a:solidFill>
            <a:srgbClr val="0070C0"/>
          </a:solidFill>
          <a:ln w="1651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인공지능의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가지 </a:t>
            </a:r>
            <a:r>
              <a:rPr lang="ko-KR" altLang="en-US" dirty="0"/>
              <a:t>핵심기술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966533" y="1523227"/>
            <a:ext cx="1932495" cy="4322566"/>
            <a:chOff x="1093510" y="1523227"/>
            <a:chExt cx="1932495" cy="4322566"/>
          </a:xfrm>
        </p:grpSpPr>
        <p:sp>
          <p:nvSpPr>
            <p:cNvPr id="3" name="직사각형 2"/>
            <p:cNvSpPr/>
            <p:nvPr/>
          </p:nvSpPr>
          <p:spPr>
            <a:xfrm>
              <a:off x="1093510" y="2518131"/>
              <a:ext cx="1932495" cy="3327662"/>
            </a:xfrm>
            <a:prstGeom prst="rect">
              <a:avLst/>
            </a:prstGeom>
            <a:solidFill>
              <a:schemeClr val="accent1"/>
            </a:solidFill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latin typeface="+mn-ea"/>
                </a:rPr>
                <a:t>텍스트 이해</a:t>
              </a:r>
              <a:endParaRPr lang="en-US" altLang="ko-KR" sz="2400" dirty="0" smtClean="0">
                <a:latin typeface="+mn-ea"/>
              </a:endParaRPr>
            </a:p>
            <a:p>
              <a:pPr algn="ctr"/>
              <a:r>
                <a:rPr lang="ko-KR" altLang="en-US" sz="2400" dirty="0" smtClean="0">
                  <a:latin typeface="+mn-ea"/>
                </a:rPr>
                <a:t>텍스트 작성</a:t>
              </a:r>
              <a:endParaRPr lang="en-US" altLang="ko-KR" sz="2400" dirty="0" smtClean="0">
                <a:latin typeface="+mn-ea"/>
              </a:endParaRPr>
            </a:p>
            <a:p>
              <a:pPr algn="ctr"/>
              <a:r>
                <a:rPr lang="ko-KR" altLang="en-US" sz="2400" dirty="0" smtClean="0">
                  <a:latin typeface="+mn-ea"/>
                </a:rPr>
                <a:t>번역</a:t>
              </a:r>
              <a:endParaRPr lang="ko-KR" altLang="en-US" sz="2400" dirty="0">
                <a:latin typeface="+mn-ea"/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345676" y="1523227"/>
              <a:ext cx="1428161" cy="1451728"/>
            </a:xfrm>
            <a:prstGeom prst="ellipse">
              <a:avLst/>
            </a:prstGeom>
            <a:solidFill>
              <a:srgbClr val="92D050"/>
            </a:solidFill>
            <a:effectLst>
              <a:innerShdw blurRad="381000">
                <a:prstClr val="black"/>
              </a:innerShdw>
            </a:effectLst>
            <a:scene3d>
              <a:camera prst="orthographicFront"/>
              <a:lightRig rig="two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smtClean="0"/>
                <a:t>자연어</a:t>
              </a:r>
              <a:endParaRPr lang="en-US" altLang="ko-KR" sz="2000" b="1" dirty="0" smtClean="0"/>
            </a:p>
            <a:p>
              <a:pPr algn="ctr"/>
              <a:r>
                <a:rPr lang="ko-KR" altLang="en-US" sz="2000" b="1" dirty="0" smtClean="0"/>
                <a:t>처리</a:t>
              </a:r>
              <a:endParaRPr lang="ko-KR" altLang="en-US" sz="20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73257" y="5043340"/>
              <a:ext cx="7729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 smtClean="0">
                  <a:solidFill>
                    <a:schemeClr val="tx2"/>
                  </a:solidFill>
                </a:rPr>
                <a:t>01</a:t>
              </a:r>
              <a:endParaRPr lang="ko-KR" altLang="en-US" sz="40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602077" y="1523227"/>
            <a:ext cx="1932495" cy="4322566"/>
            <a:chOff x="1093510" y="1523227"/>
            <a:chExt cx="1932495" cy="4322566"/>
          </a:xfrm>
        </p:grpSpPr>
        <p:sp>
          <p:nvSpPr>
            <p:cNvPr id="16" name="직사각형 15"/>
            <p:cNvSpPr/>
            <p:nvPr/>
          </p:nvSpPr>
          <p:spPr>
            <a:xfrm>
              <a:off x="1093510" y="2518131"/>
              <a:ext cx="1932495" cy="3327662"/>
            </a:xfrm>
            <a:prstGeom prst="rect">
              <a:avLst/>
            </a:prstGeom>
            <a:solidFill>
              <a:schemeClr val="accent1"/>
            </a:solidFill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err="1" smtClean="0">
                  <a:latin typeface="+mn-ea"/>
                </a:rPr>
                <a:t>지도학습</a:t>
              </a:r>
              <a:endParaRPr lang="en-US" altLang="ko-KR" sz="2400" dirty="0" smtClean="0">
                <a:latin typeface="+mn-ea"/>
              </a:endParaRPr>
            </a:p>
            <a:p>
              <a:pPr algn="ctr"/>
              <a:r>
                <a:rPr lang="ko-KR" altLang="en-US" sz="2400" dirty="0" err="1" smtClean="0">
                  <a:latin typeface="+mn-ea"/>
                </a:rPr>
                <a:t>비지도학습</a:t>
              </a:r>
              <a:endParaRPr lang="en-US" altLang="ko-KR" sz="2400" dirty="0" smtClean="0">
                <a:latin typeface="+mn-ea"/>
              </a:endParaRPr>
            </a:p>
            <a:p>
              <a:pPr algn="ctr"/>
              <a:r>
                <a:rPr lang="ko-KR" altLang="en-US" sz="2400" dirty="0" err="1" smtClean="0">
                  <a:latin typeface="+mn-ea"/>
                </a:rPr>
                <a:t>딥러닝</a:t>
              </a:r>
              <a:endParaRPr lang="ko-KR" altLang="en-US" sz="2400" dirty="0">
                <a:latin typeface="+mn-ea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1345676" y="1523227"/>
              <a:ext cx="1428161" cy="1451728"/>
            </a:xfrm>
            <a:prstGeom prst="ellipse">
              <a:avLst/>
            </a:prstGeom>
            <a:solidFill>
              <a:srgbClr val="F09252"/>
            </a:solidFill>
            <a:effectLst>
              <a:innerShdw blurRad="381000">
                <a:prstClr val="black"/>
              </a:innerShdw>
            </a:effectLst>
            <a:scene3d>
              <a:camera prst="orthographicFront"/>
              <a:lightRig rig="two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smtClean="0"/>
                <a:t>머신</a:t>
              </a:r>
              <a:endParaRPr lang="en-US" altLang="ko-KR" sz="2000" b="1" dirty="0" smtClean="0"/>
            </a:p>
            <a:p>
              <a:pPr algn="ctr"/>
              <a:r>
                <a:rPr lang="ko-KR" altLang="en-US" sz="2000" b="1" dirty="0" smtClean="0"/>
                <a:t>러닝</a:t>
              </a:r>
              <a:endParaRPr lang="ko-KR" altLang="en-US" sz="20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73257" y="5043340"/>
              <a:ext cx="7729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 smtClean="0">
                  <a:solidFill>
                    <a:schemeClr val="tx2"/>
                  </a:solidFill>
                </a:rPr>
                <a:t>02</a:t>
              </a:r>
              <a:endParaRPr lang="ko-KR" altLang="en-US" sz="40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237621" y="1523227"/>
            <a:ext cx="1932495" cy="4322566"/>
            <a:chOff x="1093510" y="1523227"/>
            <a:chExt cx="1932495" cy="4322566"/>
          </a:xfrm>
        </p:grpSpPr>
        <p:sp>
          <p:nvSpPr>
            <p:cNvPr id="20" name="직사각형 19"/>
            <p:cNvSpPr/>
            <p:nvPr/>
          </p:nvSpPr>
          <p:spPr>
            <a:xfrm>
              <a:off x="1093510" y="2518131"/>
              <a:ext cx="1932495" cy="3327662"/>
            </a:xfrm>
            <a:prstGeom prst="rect">
              <a:avLst/>
            </a:prstGeom>
            <a:solidFill>
              <a:schemeClr val="accent1"/>
            </a:solidFill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err="1" smtClean="0">
                  <a:latin typeface="+mn-ea"/>
                </a:rPr>
                <a:t>시멘틱</a:t>
              </a:r>
              <a:endParaRPr lang="en-US" altLang="ko-KR" sz="2400" dirty="0" smtClean="0">
                <a:latin typeface="+mn-ea"/>
              </a:endParaRPr>
            </a:p>
            <a:p>
              <a:pPr algn="ctr"/>
              <a:r>
                <a:rPr lang="ko-KR" altLang="en-US" sz="2400" dirty="0" err="1" smtClean="0">
                  <a:latin typeface="+mn-ea"/>
                </a:rPr>
                <a:t>온톨로지</a:t>
              </a:r>
              <a:endParaRPr lang="en-US" altLang="ko-KR" sz="2400" dirty="0" smtClean="0">
                <a:latin typeface="+mn-ea"/>
              </a:endParaRPr>
            </a:p>
            <a:p>
              <a:pPr algn="ctr"/>
              <a:r>
                <a:rPr lang="ko-KR" altLang="en-US" sz="2400" dirty="0" smtClean="0">
                  <a:latin typeface="+mn-ea"/>
                </a:rPr>
                <a:t>추론 엔진</a:t>
              </a:r>
              <a:endParaRPr lang="ko-KR" altLang="en-US" sz="2400" dirty="0">
                <a:latin typeface="+mn-ea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1345676" y="1523227"/>
              <a:ext cx="1428161" cy="1451728"/>
            </a:xfrm>
            <a:prstGeom prst="ellipse">
              <a:avLst/>
            </a:prstGeom>
            <a:solidFill>
              <a:srgbClr val="FFCB25"/>
            </a:solidFill>
            <a:effectLst>
              <a:innerShdw blurRad="381000">
                <a:prstClr val="black"/>
              </a:innerShdw>
            </a:effectLst>
            <a:scene3d>
              <a:camera prst="orthographicFront"/>
              <a:lightRig rig="two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smtClean="0"/>
                <a:t>지식</a:t>
              </a:r>
              <a:endParaRPr lang="en-US" altLang="ko-KR" sz="2000" b="1" dirty="0" smtClean="0"/>
            </a:p>
            <a:p>
              <a:pPr algn="ctr"/>
              <a:r>
                <a:rPr lang="ko-KR" altLang="en-US" sz="2000" b="1" dirty="0" smtClean="0"/>
                <a:t>표현</a:t>
              </a:r>
              <a:endParaRPr lang="en-US" altLang="ko-KR" sz="2000" b="1" dirty="0" smtClean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673257" y="5043340"/>
              <a:ext cx="7729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 smtClean="0">
                  <a:solidFill>
                    <a:schemeClr val="tx2"/>
                  </a:solidFill>
                </a:rPr>
                <a:t>03</a:t>
              </a:r>
              <a:endParaRPr lang="ko-KR" altLang="en-US" sz="40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8873165" y="1523227"/>
            <a:ext cx="1932495" cy="4322566"/>
            <a:chOff x="1093510" y="1523227"/>
            <a:chExt cx="1932495" cy="4322566"/>
          </a:xfrm>
        </p:grpSpPr>
        <p:sp>
          <p:nvSpPr>
            <p:cNvPr id="24" name="직사각형 23"/>
            <p:cNvSpPr/>
            <p:nvPr/>
          </p:nvSpPr>
          <p:spPr>
            <a:xfrm>
              <a:off x="1093510" y="2518131"/>
              <a:ext cx="1932495" cy="3327662"/>
            </a:xfrm>
            <a:prstGeom prst="rect">
              <a:avLst/>
            </a:prstGeom>
            <a:solidFill>
              <a:schemeClr val="accent1"/>
            </a:solidFill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latin typeface="+mn-ea"/>
                </a:rPr>
                <a:t>인간 감각</a:t>
              </a:r>
              <a:endParaRPr lang="en-US" altLang="ko-KR" sz="2400" dirty="0" smtClean="0">
                <a:latin typeface="+mn-ea"/>
              </a:endParaRPr>
            </a:p>
            <a:p>
              <a:pPr algn="ctr"/>
              <a:r>
                <a:rPr lang="ko-KR" altLang="en-US" sz="2400" dirty="0" smtClean="0">
                  <a:latin typeface="+mn-ea"/>
                </a:rPr>
                <a:t>스피치</a:t>
              </a:r>
              <a:endParaRPr lang="en-US" altLang="ko-KR" sz="2400" dirty="0" smtClean="0">
                <a:latin typeface="+mn-ea"/>
              </a:endParaRPr>
            </a:p>
            <a:p>
              <a:pPr algn="ctr"/>
              <a:r>
                <a:rPr lang="ko-KR" altLang="en-US" sz="2400" dirty="0" smtClean="0">
                  <a:latin typeface="+mn-ea"/>
                </a:rPr>
                <a:t>비전</a:t>
              </a:r>
              <a:r>
                <a:rPr lang="en-US" altLang="ko-KR" sz="2400" dirty="0" smtClean="0">
                  <a:latin typeface="+mn-ea"/>
                </a:rPr>
                <a:t>, </a:t>
              </a:r>
              <a:r>
                <a:rPr lang="ko-KR" altLang="en-US" sz="2400" dirty="0" smtClean="0">
                  <a:latin typeface="+mn-ea"/>
                </a:rPr>
                <a:t>심볼</a:t>
              </a:r>
              <a:endParaRPr lang="ko-KR" altLang="en-US" sz="2400" dirty="0">
                <a:latin typeface="+mn-ea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1345676" y="1523227"/>
              <a:ext cx="1428161" cy="145172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effectLst>
              <a:innerShdw blurRad="381000">
                <a:prstClr val="black"/>
              </a:innerShdw>
            </a:effectLst>
            <a:scene3d>
              <a:camera prst="orthographicFront"/>
              <a:lightRig rig="two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smtClean="0"/>
                <a:t>패턴</a:t>
              </a:r>
              <a:endParaRPr lang="en-US" altLang="ko-KR" sz="2000" b="1" dirty="0" smtClean="0"/>
            </a:p>
            <a:p>
              <a:pPr algn="ctr"/>
              <a:r>
                <a:rPr lang="ko-KR" altLang="en-US" sz="2000" b="1" dirty="0" smtClean="0"/>
                <a:t>인식</a:t>
              </a:r>
              <a:endParaRPr lang="ko-KR" altLang="en-US" sz="2000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673257" y="5043340"/>
              <a:ext cx="7729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 smtClean="0">
                  <a:solidFill>
                    <a:schemeClr val="tx2"/>
                  </a:solidFill>
                </a:rPr>
                <a:t>04</a:t>
              </a:r>
              <a:endParaRPr lang="ko-KR" altLang="en-US" sz="4000" dirty="0">
                <a:solidFill>
                  <a:schemeClr val="tx2"/>
                </a:solidFill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11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E2B272-50F9-4D72-A8E0-9E2AACD73DC6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9311" y="481487"/>
            <a:ext cx="10964489" cy="707886"/>
          </a:xfrm>
          <a:prstGeom prst="rect">
            <a:avLst/>
          </a:prstGeom>
          <a:solidFill>
            <a:srgbClr val="0070C0"/>
          </a:solidFill>
          <a:ln w="1651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자연어 처리</a:t>
            </a:r>
            <a:endParaRPr lang="ko-KR" altLang="en-US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4852988" y="4638675"/>
            <a:ext cx="2486025" cy="1504950"/>
          </a:xfrm>
          <a:prstGeom prst="round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chemeClr val="tx1"/>
                </a:solidFill>
              </a:rPr>
              <a:t>자연어</a:t>
            </a:r>
            <a:r>
              <a:rPr lang="en-US" altLang="ko-KR" sz="3200" b="1" dirty="0">
                <a:solidFill>
                  <a:schemeClr val="tx1"/>
                </a:solidFill>
              </a:rPr>
              <a:t> </a:t>
            </a:r>
            <a:r>
              <a:rPr lang="ko-KR" altLang="en-US" sz="3200" b="1" dirty="0" smtClean="0">
                <a:solidFill>
                  <a:schemeClr val="tx1"/>
                </a:solidFill>
              </a:rPr>
              <a:t>처리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919413" y="1678488"/>
            <a:ext cx="6343650" cy="1617162"/>
            <a:chOff x="2919413" y="1602288"/>
            <a:chExt cx="6343650" cy="1617162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2919413" y="1714500"/>
              <a:ext cx="2486025" cy="150495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b="1" dirty="0" smtClean="0">
                  <a:solidFill>
                    <a:schemeClr val="tx1"/>
                  </a:solidFill>
                </a:rPr>
                <a:t>컴퓨터 과학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6777038" y="1714500"/>
              <a:ext cx="2486025" cy="150495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b="1" dirty="0" smtClean="0">
                  <a:solidFill>
                    <a:schemeClr val="tx1"/>
                  </a:solidFill>
                </a:rPr>
                <a:t>언어학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358761" y="1602288"/>
              <a:ext cx="148512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600" dirty="0" smtClean="0"/>
                <a:t>+</a:t>
              </a:r>
              <a:endParaRPr lang="ko-KR" altLang="en-US" sz="9600" dirty="0"/>
            </a:p>
          </p:txBody>
        </p:sp>
      </p:grpSp>
      <p:sp>
        <p:nvSpPr>
          <p:cNvPr id="10" name="아래쪽 화살표 9"/>
          <p:cNvSpPr/>
          <p:nvPr/>
        </p:nvSpPr>
        <p:spPr>
          <a:xfrm>
            <a:off x="5653087" y="3371850"/>
            <a:ext cx="885825" cy="1085850"/>
          </a:xfrm>
          <a:prstGeom prst="downArrow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10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09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E2B272-50F9-4D72-A8E0-9E2AACD73DC6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9311" y="481487"/>
            <a:ext cx="10964489" cy="707886"/>
          </a:xfrm>
          <a:prstGeom prst="rect">
            <a:avLst/>
          </a:prstGeom>
          <a:solidFill>
            <a:srgbClr val="0070C0"/>
          </a:solidFill>
          <a:ln w="1651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err="1" smtClean="0"/>
              <a:t>머신러닝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581024" y="1523509"/>
            <a:ext cx="2943226" cy="4943475"/>
            <a:chOff x="761999" y="1601297"/>
            <a:chExt cx="2257425" cy="4943475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761999" y="1601297"/>
              <a:ext cx="2257425" cy="4943475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945354" y="1750739"/>
              <a:ext cx="18907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학습 방법</a:t>
              </a:r>
              <a:endPara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" name="모서리가 둥근 직사각형 2"/>
            <p:cNvSpPr/>
            <p:nvPr/>
          </p:nvSpPr>
          <p:spPr>
            <a:xfrm>
              <a:off x="890585" y="2516846"/>
              <a:ext cx="2000250" cy="1400175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 err="1" smtClean="0">
                  <a:solidFill>
                    <a:schemeClr val="tx1"/>
                  </a:solidFill>
                </a:rPr>
                <a:t>지도학습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890585" y="4402796"/>
              <a:ext cx="2000250" cy="1400175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smtClean="0">
                  <a:solidFill>
                    <a:schemeClr val="tx1"/>
                  </a:solidFill>
                </a:rPr>
                <a:t>비지도학습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타원 8"/>
          <p:cNvSpPr/>
          <p:nvPr/>
        </p:nvSpPr>
        <p:spPr>
          <a:xfrm>
            <a:off x="4657725" y="1228131"/>
            <a:ext cx="2981325" cy="2905125"/>
          </a:xfrm>
          <a:prstGeom prst="ellipse">
            <a:avLst/>
          </a:prstGeom>
          <a:solidFill>
            <a:schemeClr val="accent1">
              <a:lumMod val="75000"/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b="1" smtClean="0"/>
              <a:t>딥러닝</a:t>
            </a:r>
            <a:endParaRPr lang="ko-KR" altLang="en-US" sz="4800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077" y="4171382"/>
            <a:ext cx="2813596" cy="2008265"/>
          </a:xfrm>
          <a:prstGeom prst="rect">
            <a:avLst/>
          </a:prstGeom>
          <a:ln w="12700">
            <a:noFill/>
          </a:ln>
        </p:spPr>
      </p:pic>
      <p:cxnSp>
        <p:nvCxnSpPr>
          <p:cNvPr id="15" name="구부러진 연결선 14"/>
          <p:cNvCxnSpPr>
            <a:stCxn id="7" idx="3"/>
            <a:endCxn id="9" idx="2"/>
          </p:cNvCxnSpPr>
          <p:nvPr/>
        </p:nvCxnSpPr>
        <p:spPr>
          <a:xfrm flipV="1">
            <a:off x="3356596" y="2680694"/>
            <a:ext cx="1301129" cy="2344402"/>
          </a:xfrm>
          <a:prstGeom prst="curvedConnector3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구부러진 연결선 15"/>
          <p:cNvCxnSpPr>
            <a:stCxn id="10" idx="0"/>
            <a:endCxn id="9" idx="6"/>
          </p:cNvCxnSpPr>
          <p:nvPr/>
        </p:nvCxnSpPr>
        <p:spPr>
          <a:xfrm rot="16200000" flipV="1">
            <a:off x="7717619" y="2602125"/>
            <a:ext cx="1490688" cy="1647825"/>
          </a:xfrm>
          <a:prstGeom prst="curvedConnector2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312603" y="5494350"/>
            <a:ext cx="1948543" cy="461665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 smtClean="0"/>
              <a:t>인공신경망</a:t>
            </a:r>
            <a:endParaRPr lang="ko-KR" altLang="en-US" sz="2400" b="1" dirty="0"/>
          </a:p>
        </p:txBody>
      </p:sp>
      <p:sp>
        <p:nvSpPr>
          <p:cNvPr id="14" name="Rectangle 13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35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E2B272-50F9-4D72-A8E0-9E2AACD73DC6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9311" y="481487"/>
            <a:ext cx="10964489" cy="707886"/>
          </a:xfrm>
          <a:prstGeom prst="rect">
            <a:avLst/>
          </a:prstGeom>
          <a:solidFill>
            <a:srgbClr val="0070C0"/>
          </a:solidFill>
          <a:ln w="1651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지식표현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2462212" y="1273460"/>
            <a:ext cx="7267576" cy="3617834"/>
            <a:chOff x="2209800" y="1436610"/>
            <a:chExt cx="8572501" cy="4495799"/>
          </a:xfrm>
        </p:grpSpPr>
        <p:sp>
          <p:nvSpPr>
            <p:cNvPr id="2" name="직사각형 1"/>
            <p:cNvSpPr/>
            <p:nvPr/>
          </p:nvSpPr>
          <p:spPr>
            <a:xfrm>
              <a:off x="2209800" y="2657473"/>
              <a:ext cx="2066925" cy="2162175"/>
            </a:xfrm>
            <a:prstGeom prst="rect">
              <a:avLst/>
            </a:prstGeom>
            <a:solidFill>
              <a:srgbClr val="A568D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err="1" smtClean="0"/>
                <a:t>온톨로지</a:t>
              </a:r>
              <a:endParaRPr lang="en-US" altLang="ko-KR" sz="2800" b="1" dirty="0" smtClean="0"/>
            </a:p>
            <a:p>
              <a:pPr algn="ctr"/>
              <a:r>
                <a:rPr lang="en-US" altLang="ko-KR" sz="2800" b="1" dirty="0" smtClean="0"/>
                <a:t>(Ontology)</a:t>
              </a:r>
              <a:endParaRPr lang="ko-KR" altLang="en-US" sz="2800" b="1" dirty="0"/>
            </a:p>
          </p:txBody>
        </p:sp>
        <p:sp>
          <p:nvSpPr>
            <p:cNvPr id="3" name="타원 2"/>
            <p:cNvSpPr/>
            <p:nvPr/>
          </p:nvSpPr>
          <p:spPr>
            <a:xfrm>
              <a:off x="7105650" y="1436610"/>
              <a:ext cx="3676651" cy="4495799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err="1" smtClean="0"/>
                <a:t>시멘틱</a:t>
              </a:r>
              <a:r>
                <a:rPr lang="ko-KR" altLang="en-US" sz="2800" b="1" dirty="0" smtClean="0"/>
                <a:t> 웹</a:t>
              </a:r>
              <a:endParaRPr lang="en-US" altLang="ko-KR" sz="2800" b="1" dirty="0" smtClean="0"/>
            </a:p>
            <a:p>
              <a:pPr algn="ctr"/>
              <a:r>
                <a:rPr lang="en-US" altLang="ko-KR" sz="2800" b="1" dirty="0" smtClean="0"/>
                <a:t>(Semantic Web)</a:t>
              </a:r>
              <a:endParaRPr lang="ko-KR" altLang="en-US" sz="2800" b="1" dirty="0"/>
            </a:p>
          </p:txBody>
        </p:sp>
        <p:sp>
          <p:nvSpPr>
            <p:cNvPr id="6" name="오른쪽 화살표 5"/>
            <p:cNvSpPr/>
            <p:nvPr/>
          </p:nvSpPr>
          <p:spPr>
            <a:xfrm>
              <a:off x="4524375" y="3028949"/>
              <a:ext cx="2333625" cy="1400175"/>
            </a:xfrm>
            <a:prstGeom prst="rightArrow">
              <a:avLst>
                <a:gd name="adj1" fmla="val 45918"/>
                <a:gd name="adj2" fmla="val 38435"/>
              </a:avLst>
            </a:prstGeom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02" y="5367013"/>
            <a:ext cx="8525997" cy="81263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090" y="1256048"/>
            <a:ext cx="8114665" cy="400175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03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E2B272-50F9-4D72-A8E0-9E2AACD73DC6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9311" y="481487"/>
            <a:ext cx="10964489" cy="707886"/>
          </a:xfrm>
          <a:prstGeom prst="rect">
            <a:avLst/>
          </a:prstGeom>
          <a:solidFill>
            <a:srgbClr val="0070C0"/>
          </a:solidFill>
          <a:ln w="1651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패턴인식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13" y="1392757"/>
            <a:ext cx="4718116" cy="240368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966" y="3797430"/>
            <a:ext cx="4024979" cy="2564779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5504227" y="2342401"/>
            <a:ext cx="1781790" cy="504399"/>
          </a:xfrm>
          <a:prstGeom prst="rightArrow">
            <a:avLst>
              <a:gd name="adj1" fmla="val 14838"/>
              <a:gd name="adj2" fmla="val 88229"/>
            </a:avLst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412474" y="2271434"/>
            <a:ext cx="2957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/>
              <a:t>문자 인식</a:t>
            </a:r>
            <a:endParaRPr lang="ko-KR" altLang="en-US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46586" y="4907629"/>
            <a:ext cx="2957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/>
              <a:t>얼굴 인식</a:t>
            </a:r>
            <a:endParaRPr lang="ko-KR" altLang="en-US" sz="3600" b="1" dirty="0"/>
          </a:p>
        </p:txBody>
      </p:sp>
      <p:sp>
        <p:nvSpPr>
          <p:cNvPr id="11" name="오른쪽 화살표 10"/>
          <p:cNvSpPr/>
          <p:nvPr/>
        </p:nvSpPr>
        <p:spPr>
          <a:xfrm rot="10800000">
            <a:off x="3885708" y="4978595"/>
            <a:ext cx="1781790" cy="504399"/>
          </a:xfrm>
          <a:prstGeom prst="rightArrow">
            <a:avLst>
              <a:gd name="adj1" fmla="val 14838"/>
              <a:gd name="adj2" fmla="val 88229"/>
            </a:avLst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9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81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pPr/>
              <a:t>25</a:t>
            </a:fld>
            <a:r>
              <a:rPr lang="en-US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05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pPr/>
              <a:t>26</a:t>
            </a:fld>
            <a:r>
              <a:rPr lang="en-US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16835"/>
            <a:ext cx="12192000" cy="795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C</a:t>
            </a:r>
            <a:r>
              <a:rPr lang="en-US" sz="7200" b="1" dirty="0" smtClean="0">
                <a:solidFill>
                  <a:schemeClr val="accent4"/>
                </a:solidFill>
                <a:latin typeface="Consolas" panose="020B0609020204030204" pitchFamily="49" charset="0"/>
              </a:rPr>
              <a:t>om</a:t>
            </a:r>
            <a:r>
              <a:rPr lang="en-US" sz="72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panies</a:t>
            </a:r>
            <a:endParaRPr lang="en-US" sz="7200" b="1" dirty="0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5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27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23968" y="324286"/>
            <a:ext cx="7541442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V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id</a:t>
            </a:r>
            <a:r>
              <a:rPr lang="en-US" sz="4400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eo</a:t>
            </a:r>
            <a:endParaRPr lang="en-US" sz="44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f86OeTwIbSM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745259" y="1184564"/>
            <a:ext cx="8498860" cy="478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30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28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23968" y="324286"/>
            <a:ext cx="7541442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D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a</a:t>
            </a:r>
            <a:r>
              <a:rPr lang="en-US" sz="4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ta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4400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Scien</a:t>
            </a:r>
            <a:r>
              <a:rPr lang="en-US" sz="4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ce</a:t>
            </a:r>
            <a:endParaRPr lang="en-US" sz="44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70222" y="5309234"/>
            <a:ext cx="19720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https://bigml.com/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222" y="1675358"/>
            <a:ext cx="3633876" cy="36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5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29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23968" y="324286"/>
            <a:ext cx="7541442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D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a</a:t>
            </a:r>
            <a:r>
              <a:rPr lang="en-US" sz="4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ta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4400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Scien</a:t>
            </a:r>
            <a:r>
              <a:rPr lang="en-US" sz="4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ce</a:t>
            </a:r>
            <a:endParaRPr lang="en-US" sz="44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70222" y="5309234"/>
            <a:ext cx="19720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https://bigml.com/</a:t>
            </a:r>
          </a:p>
        </p:txBody>
      </p:sp>
      <p:sp>
        <p:nvSpPr>
          <p:cNvPr id="11" name="Rectangle 6"/>
          <p:cNvSpPr/>
          <p:nvPr/>
        </p:nvSpPr>
        <p:spPr>
          <a:xfrm>
            <a:off x="7737703" y="2046515"/>
            <a:ext cx="3243047" cy="38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Useful Tools &amp; Platforms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222" y="1675358"/>
            <a:ext cx="3633876" cy="3633876"/>
          </a:xfrm>
          <a:prstGeom prst="rect">
            <a:avLst/>
          </a:prstGeom>
        </p:spPr>
      </p:pic>
      <p:sp>
        <p:nvSpPr>
          <p:cNvPr id="14" name="Rectangle 6"/>
          <p:cNvSpPr/>
          <p:nvPr/>
        </p:nvSpPr>
        <p:spPr>
          <a:xfrm>
            <a:off x="7737704" y="3232758"/>
            <a:ext cx="3170940" cy="38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Cloude Service For A.I.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5" name="Rectangle 6"/>
          <p:cNvSpPr/>
          <p:nvPr/>
        </p:nvSpPr>
        <p:spPr>
          <a:xfrm>
            <a:off x="7737704" y="4414473"/>
            <a:ext cx="3170940" cy="38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Personalized Training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20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pPr/>
              <a:t>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888970" y="2959641"/>
            <a:ext cx="4721630" cy="93871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ko-KR" altLang="en-US" sz="5500" b="1" dirty="0" smtClean="0">
                <a:solidFill>
                  <a:schemeClr val="lt1"/>
                </a:solidFill>
                <a:latin typeface="+mj-ea"/>
                <a:ea typeface="+mj-ea"/>
              </a:rPr>
              <a:t>인공지능 개념</a:t>
            </a:r>
          </a:p>
        </p:txBody>
      </p:sp>
      <p:sp>
        <p:nvSpPr>
          <p:cNvPr id="5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6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40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30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23968" y="324286"/>
            <a:ext cx="7541442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D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a</a:t>
            </a:r>
            <a:r>
              <a:rPr lang="en-US" sz="4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ta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4400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Scien</a:t>
            </a:r>
            <a:r>
              <a:rPr lang="en-US" sz="4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ce</a:t>
            </a:r>
            <a:endParaRPr lang="en-US" sz="44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70222" y="4921857"/>
            <a:ext cx="29489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https://www.crowdflower.com/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222" y="1675358"/>
            <a:ext cx="4207558" cy="324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56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23968" y="324286"/>
            <a:ext cx="7541442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D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a</a:t>
            </a:r>
            <a:r>
              <a:rPr lang="en-US" sz="4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ta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4400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Scien</a:t>
            </a:r>
            <a:r>
              <a:rPr lang="en-US" sz="4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ce</a:t>
            </a:r>
            <a:endParaRPr lang="en-US" sz="44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70222" y="4921857"/>
            <a:ext cx="29489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https://www.crowdflower.com/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222" y="1675358"/>
            <a:ext cx="4207558" cy="3246499"/>
          </a:xfrm>
          <a:prstGeom prst="rect">
            <a:avLst/>
          </a:prstGeom>
        </p:spPr>
      </p:pic>
      <p:sp>
        <p:nvSpPr>
          <p:cNvPr id="11" name="Rectangle 6"/>
          <p:cNvSpPr/>
          <p:nvPr/>
        </p:nvSpPr>
        <p:spPr>
          <a:xfrm>
            <a:off x="7737704" y="2311943"/>
            <a:ext cx="3362317" cy="38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Machine Learning Platform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Rectangle 6"/>
          <p:cNvSpPr/>
          <p:nvPr/>
        </p:nvSpPr>
        <p:spPr>
          <a:xfrm>
            <a:off x="7737704" y="3647210"/>
            <a:ext cx="3170940" cy="38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DataSets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49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23968" y="324286"/>
            <a:ext cx="7541442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D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a</a:t>
            </a:r>
            <a:r>
              <a:rPr lang="en-US" sz="4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ta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4400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Scien</a:t>
            </a:r>
            <a:r>
              <a:rPr lang="en-US" sz="4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ce</a:t>
            </a:r>
            <a:endParaRPr lang="en-US" sz="44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221" y="1866189"/>
            <a:ext cx="4411956" cy="2461517"/>
          </a:xfrm>
          <a:prstGeom prst="rect">
            <a:avLst/>
          </a:prstGeom>
        </p:spPr>
      </p:pic>
      <p:sp>
        <p:nvSpPr>
          <p:cNvPr id="11" name="Rectangle 4"/>
          <p:cNvSpPr/>
          <p:nvPr/>
        </p:nvSpPr>
        <p:spPr>
          <a:xfrm>
            <a:off x="3070221" y="4327706"/>
            <a:ext cx="27421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https://www.dataiku.com/</a:t>
            </a:r>
          </a:p>
        </p:txBody>
      </p:sp>
    </p:spTree>
    <p:extLst>
      <p:ext uri="{BB962C8B-B14F-4D97-AF65-F5344CB8AC3E}">
        <p14:creationId xmlns:p14="http://schemas.microsoft.com/office/powerpoint/2010/main" val="251943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23968" y="324286"/>
            <a:ext cx="7541442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D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a</a:t>
            </a:r>
            <a:r>
              <a:rPr lang="en-US" sz="4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ta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4400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Scien</a:t>
            </a:r>
            <a:r>
              <a:rPr lang="en-US" sz="4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ce</a:t>
            </a:r>
            <a:endParaRPr lang="en-US" sz="44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70221" y="4327706"/>
            <a:ext cx="27421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https://www.dataiku.com/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221" y="1866189"/>
            <a:ext cx="4411956" cy="2461517"/>
          </a:xfrm>
          <a:prstGeom prst="rect">
            <a:avLst/>
          </a:prstGeom>
        </p:spPr>
      </p:pic>
      <p:sp>
        <p:nvSpPr>
          <p:cNvPr id="10" name="Rectangle 6"/>
          <p:cNvSpPr/>
          <p:nvPr/>
        </p:nvSpPr>
        <p:spPr>
          <a:xfrm>
            <a:off x="7737704" y="2311943"/>
            <a:ext cx="3362317" cy="38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Consult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6"/>
          <p:cNvSpPr/>
          <p:nvPr/>
        </p:nvSpPr>
        <p:spPr>
          <a:xfrm>
            <a:off x="7737704" y="3647210"/>
            <a:ext cx="3529294" cy="38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Supports DataSets Analysis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90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23968" y="324286"/>
            <a:ext cx="7541442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D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a</a:t>
            </a:r>
            <a:r>
              <a:rPr lang="en-US" sz="4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ta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4400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Scien</a:t>
            </a:r>
            <a:r>
              <a:rPr lang="en-US" sz="4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ce</a:t>
            </a:r>
            <a:endParaRPr lang="en-US" sz="44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4"/>
          <p:cNvSpPr/>
          <p:nvPr/>
        </p:nvSpPr>
        <p:spPr>
          <a:xfrm>
            <a:off x="3070221" y="4651513"/>
            <a:ext cx="27421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https://www.datarobot.com/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221" y="1866189"/>
            <a:ext cx="4238305" cy="270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1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35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23968" y="324286"/>
            <a:ext cx="7541442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D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a</a:t>
            </a:r>
            <a:r>
              <a:rPr lang="en-US" sz="4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ta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4400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Scien</a:t>
            </a:r>
            <a:r>
              <a:rPr lang="en-US" sz="4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ce</a:t>
            </a:r>
            <a:endParaRPr lang="en-US" sz="44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4"/>
          <p:cNvSpPr/>
          <p:nvPr/>
        </p:nvSpPr>
        <p:spPr>
          <a:xfrm>
            <a:off x="3070221" y="4651513"/>
            <a:ext cx="27421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https://www.datarobot.com/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221" y="1866189"/>
            <a:ext cx="4238305" cy="2705811"/>
          </a:xfrm>
          <a:prstGeom prst="rect">
            <a:avLst/>
          </a:prstGeom>
        </p:spPr>
      </p:pic>
      <p:sp>
        <p:nvSpPr>
          <p:cNvPr id="13" name="Rectangle 6"/>
          <p:cNvSpPr/>
          <p:nvPr/>
        </p:nvSpPr>
        <p:spPr>
          <a:xfrm>
            <a:off x="7737704" y="2311943"/>
            <a:ext cx="3362317" cy="38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M.L. Cloud Services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4" name="Rectangle 6"/>
          <p:cNvSpPr/>
          <p:nvPr/>
        </p:nvSpPr>
        <p:spPr>
          <a:xfrm>
            <a:off x="7737704" y="3647210"/>
            <a:ext cx="3529294" cy="38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M.L. Predict Services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06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36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23968" y="324286"/>
            <a:ext cx="7541442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D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a</a:t>
            </a:r>
            <a:r>
              <a:rPr lang="en-US" sz="4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ta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4400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Scien</a:t>
            </a:r>
            <a:r>
              <a:rPr lang="en-US" sz="4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ce</a:t>
            </a:r>
            <a:endParaRPr lang="en-US" sz="44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4"/>
          <p:cNvSpPr/>
          <p:nvPr/>
        </p:nvSpPr>
        <p:spPr>
          <a:xfrm>
            <a:off x="3223968" y="5106631"/>
            <a:ext cx="28694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https://about.datalogue.io/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968" y="1866189"/>
            <a:ext cx="3240442" cy="324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5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37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23968" y="324286"/>
            <a:ext cx="7541442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D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a</a:t>
            </a:r>
            <a:r>
              <a:rPr lang="en-US" sz="4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ta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4400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Scien</a:t>
            </a:r>
            <a:r>
              <a:rPr lang="en-US" sz="4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ce</a:t>
            </a:r>
            <a:endParaRPr lang="en-US" sz="44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4"/>
          <p:cNvSpPr/>
          <p:nvPr/>
        </p:nvSpPr>
        <p:spPr>
          <a:xfrm>
            <a:off x="3223968" y="5106631"/>
            <a:ext cx="28694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https://about.datalogue.io/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968" y="1866189"/>
            <a:ext cx="3240442" cy="3240442"/>
          </a:xfrm>
          <a:prstGeom prst="rect">
            <a:avLst/>
          </a:prstGeom>
        </p:spPr>
      </p:pic>
      <p:sp>
        <p:nvSpPr>
          <p:cNvPr id="9" name="Rectangle 6"/>
          <p:cNvSpPr/>
          <p:nvPr/>
        </p:nvSpPr>
        <p:spPr>
          <a:xfrm>
            <a:off x="7651760" y="2478920"/>
            <a:ext cx="3362317" cy="38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M.L. Platforms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 6"/>
          <p:cNvSpPr/>
          <p:nvPr/>
        </p:nvSpPr>
        <p:spPr>
          <a:xfrm>
            <a:off x="7651760" y="3647210"/>
            <a:ext cx="3362317" cy="38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Data Pre-Processing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99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38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23968" y="324286"/>
            <a:ext cx="7541442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S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e</a:t>
            </a:r>
            <a:r>
              <a:rPr lang="en-US" sz="44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sz="4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ur</a:t>
            </a:r>
            <a:r>
              <a:rPr lang="en-US" sz="4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it</a:t>
            </a:r>
            <a:r>
              <a:rPr lang="en-US" sz="4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y &amp; R</a:t>
            </a:r>
            <a:r>
              <a:rPr lang="en-US" sz="4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isk</a:t>
            </a:r>
            <a:endParaRPr lang="en-US" sz="4400" b="1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235615" y="4731026"/>
            <a:ext cx="40461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https://www.cylance.com/en_us/home.html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615" y="2025215"/>
            <a:ext cx="4118185" cy="270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6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39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1" name="Rectangle 6"/>
          <p:cNvSpPr/>
          <p:nvPr/>
        </p:nvSpPr>
        <p:spPr>
          <a:xfrm>
            <a:off x="3223968" y="3275027"/>
            <a:ext cx="3362317" cy="9854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Real Threat Prevention</a:t>
            </a:r>
          </a:p>
          <a:p>
            <a:r>
              <a:rPr lang="en-US" sz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with</a:t>
            </a:r>
          </a:p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Rectangle 4"/>
          <p:cNvSpPr/>
          <p:nvPr/>
        </p:nvSpPr>
        <p:spPr>
          <a:xfrm>
            <a:off x="7235615" y="4731026"/>
            <a:ext cx="40461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https://www.cylance.com/en_us/home.html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615" y="2025215"/>
            <a:ext cx="4118185" cy="2705811"/>
          </a:xfrm>
          <a:prstGeom prst="rect">
            <a:avLst/>
          </a:prstGeom>
        </p:spPr>
      </p:pic>
      <p:sp>
        <p:nvSpPr>
          <p:cNvPr id="15" name="Rectangle 6"/>
          <p:cNvSpPr/>
          <p:nvPr/>
        </p:nvSpPr>
        <p:spPr>
          <a:xfrm>
            <a:off x="3223968" y="2517120"/>
            <a:ext cx="3362317" cy="2937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Anti Virus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6" name="Rectangle 6"/>
          <p:cNvSpPr/>
          <p:nvPr/>
        </p:nvSpPr>
        <p:spPr>
          <a:xfrm>
            <a:off x="3223968" y="324286"/>
            <a:ext cx="7541442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S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e</a:t>
            </a:r>
            <a:r>
              <a:rPr lang="en-US" sz="44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sz="4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ur</a:t>
            </a:r>
            <a:r>
              <a:rPr lang="en-US" sz="4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it</a:t>
            </a:r>
            <a:r>
              <a:rPr lang="en-US" sz="4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y &amp; R</a:t>
            </a:r>
            <a:r>
              <a:rPr lang="en-US" sz="4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isk</a:t>
            </a:r>
            <a:endParaRPr lang="en-US" sz="4400" b="1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10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E2B272-50F9-4D72-A8E0-9E2AACD73DC6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pic>
        <p:nvPicPr>
          <p:cNvPr id="6" name="[이마트] 인공지능 자율주행 쇼핑카트 'eli'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60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40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3223968" y="324286"/>
            <a:ext cx="7541442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S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e</a:t>
            </a:r>
            <a:r>
              <a:rPr lang="en-US" sz="44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sz="4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ur</a:t>
            </a:r>
            <a:r>
              <a:rPr lang="en-US" sz="4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it</a:t>
            </a:r>
            <a:r>
              <a:rPr lang="en-US" sz="4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y &amp; R</a:t>
            </a:r>
            <a:r>
              <a:rPr lang="en-US" sz="4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isk</a:t>
            </a:r>
            <a:endParaRPr lang="en-US" sz="4400" b="1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4"/>
          <p:cNvSpPr/>
          <p:nvPr/>
        </p:nvSpPr>
        <p:spPr>
          <a:xfrm>
            <a:off x="6949368" y="3647210"/>
            <a:ext cx="25842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https://www.anodot.com/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368" y="2328908"/>
            <a:ext cx="4484020" cy="131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33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41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949368" y="3647210"/>
            <a:ext cx="25842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https://www.anodot.com/</a:t>
            </a:r>
          </a:p>
        </p:txBody>
      </p:sp>
      <p:sp>
        <p:nvSpPr>
          <p:cNvPr id="9" name="Rectangle 6"/>
          <p:cNvSpPr/>
          <p:nvPr/>
        </p:nvSpPr>
        <p:spPr>
          <a:xfrm>
            <a:off x="3223968" y="324286"/>
            <a:ext cx="7541442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S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e</a:t>
            </a:r>
            <a:r>
              <a:rPr lang="en-US" sz="44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sz="4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ur</a:t>
            </a:r>
            <a:r>
              <a:rPr lang="en-US" sz="4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it</a:t>
            </a:r>
            <a:r>
              <a:rPr lang="en-US" sz="4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y &amp; R</a:t>
            </a:r>
            <a:r>
              <a:rPr lang="en-US" sz="4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isk</a:t>
            </a:r>
            <a:endParaRPr lang="en-US" sz="4400" b="1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368" y="2328908"/>
            <a:ext cx="4484020" cy="1318302"/>
          </a:xfrm>
          <a:prstGeom prst="rect">
            <a:avLst/>
          </a:prstGeom>
        </p:spPr>
      </p:pic>
      <p:sp>
        <p:nvSpPr>
          <p:cNvPr id="12" name="Rectangle 6"/>
          <p:cNvSpPr/>
          <p:nvPr/>
        </p:nvSpPr>
        <p:spPr>
          <a:xfrm>
            <a:off x="2650807" y="2707415"/>
            <a:ext cx="3684372" cy="561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Automated anomaly detection</a:t>
            </a:r>
          </a:p>
          <a:p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w</a:t>
            </a:r>
            <a:r>
              <a:rPr lang="en-US" sz="1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ith M.L.</a:t>
            </a:r>
            <a:endParaRPr 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28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42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3223968" y="324286"/>
            <a:ext cx="7541442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S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e</a:t>
            </a:r>
            <a:r>
              <a:rPr lang="en-US" sz="44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sz="4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ur</a:t>
            </a:r>
            <a:r>
              <a:rPr lang="en-US" sz="4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it</a:t>
            </a:r>
            <a:r>
              <a:rPr lang="en-US" sz="4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y &amp; R</a:t>
            </a:r>
            <a:r>
              <a:rPr lang="en-US" sz="4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isk</a:t>
            </a:r>
            <a:endParaRPr lang="en-US" sz="4400" b="1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4"/>
          <p:cNvSpPr/>
          <p:nvPr/>
        </p:nvSpPr>
        <p:spPr>
          <a:xfrm>
            <a:off x="6770233" y="4634034"/>
            <a:ext cx="20795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https://vectra.ai/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233" y="2223965"/>
            <a:ext cx="4583567" cy="241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43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3223968" y="324286"/>
            <a:ext cx="7541442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S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e</a:t>
            </a:r>
            <a:r>
              <a:rPr lang="en-US" sz="44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sz="4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ur</a:t>
            </a:r>
            <a:r>
              <a:rPr lang="en-US" sz="4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it</a:t>
            </a:r>
            <a:r>
              <a:rPr lang="en-US" sz="4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y &amp; R</a:t>
            </a:r>
            <a:r>
              <a:rPr lang="en-US" sz="4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isk</a:t>
            </a:r>
            <a:endParaRPr lang="en-US" sz="4400" b="1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4"/>
          <p:cNvSpPr/>
          <p:nvPr/>
        </p:nvSpPr>
        <p:spPr>
          <a:xfrm>
            <a:off x="6770233" y="4634034"/>
            <a:ext cx="20795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https://vectra.ai/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233" y="2223965"/>
            <a:ext cx="4583567" cy="2410069"/>
          </a:xfrm>
          <a:prstGeom prst="rect">
            <a:avLst/>
          </a:prstGeom>
        </p:spPr>
      </p:pic>
      <p:sp>
        <p:nvSpPr>
          <p:cNvPr id="10" name="Rectangle 6"/>
          <p:cNvSpPr/>
          <p:nvPr/>
        </p:nvSpPr>
        <p:spPr>
          <a:xfrm>
            <a:off x="2561239" y="3085922"/>
            <a:ext cx="3684372" cy="561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Automated</a:t>
            </a:r>
          </a:p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Network Traffic Analysis</a:t>
            </a:r>
            <a:endParaRPr 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95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44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3223968" y="324286"/>
            <a:ext cx="7541442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E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ng</a:t>
            </a:r>
            <a:r>
              <a:rPr lang="en-US" sz="4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in</a:t>
            </a:r>
            <a:r>
              <a:rPr lang="en-US" sz="4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eering</a:t>
            </a:r>
            <a:endParaRPr lang="en-US" sz="4400" b="1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4"/>
          <p:cNvSpPr/>
          <p:nvPr/>
        </p:nvSpPr>
        <p:spPr>
          <a:xfrm>
            <a:off x="2760153" y="4412974"/>
            <a:ext cx="20795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https://fuzzy.ai/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153" y="1842874"/>
            <a:ext cx="4331630" cy="25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45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3223968" y="324286"/>
            <a:ext cx="7541442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E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ng</a:t>
            </a:r>
            <a:r>
              <a:rPr lang="en-US" sz="4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in</a:t>
            </a:r>
            <a:r>
              <a:rPr lang="en-US" sz="4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eering</a:t>
            </a:r>
            <a:endParaRPr lang="en-US" sz="4400" b="1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4"/>
          <p:cNvSpPr/>
          <p:nvPr/>
        </p:nvSpPr>
        <p:spPr>
          <a:xfrm>
            <a:off x="2760153" y="4412974"/>
            <a:ext cx="20795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https://fuzzy.ai/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153" y="1842874"/>
            <a:ext cx="4331630" cy="2570100"/>
          </a:xfrm>
          <a:prstGeom prst="rect">
            <a:avLst/>
          </a:prstGeom>
        </p:spPr>
      </p:pic>
      <p:sp>
        <p:nvSpPr>
          <p:cNvPr id="12" name="Rectangle 6"/>
          <p:cNvSpPr/>
          <p:nvPr/>
        </p:nvSpPr>
        <p:spPr>
          <a:xfrm>
            <a:off x="7815318" y="2689528"/>
            <a:ext cx="3308557" cy="876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Insert A.I.</a:t>
            </a:r>
          </a:p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into our services</a:t>
            </a:r>
            <a:endParaRPr 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9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46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3223968" y="324286"/>
            <a:ext cx="7541442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E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ng</a:t>
            </a:r>
            <a:r>
              <a:rPr lang="en-US" sz="4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in</a:t>
            </a:r>
            <a:r>
              <a:rPr lang="en-US" sz="4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eering</a:t>
            </a:r>
            <a:endParaRPr lang="en-US" sz="4400" b="1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4"/>
          <p:cNvSpPr/>
          <p:nvPr/>
        </p:nvSpPr>
        <p:spPr>
          <a:xfrm>
            <a:off x="2760153" y="4032959"/>
            <a:ext cx="20795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http://www.cyc.com/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153" y="2121169"/>
            <a:ext cx="4369806" cy="191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6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47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3223968" y="324286"/>
            <a:ext cx="7541442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E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ng</a:t>
            </a:r>
            <a:r>
              <a:rPr lang="en-US" sz="4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in</a:t>
            </a:r>
            <a:r>
              <a:rPr lang="en-US" sz="4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eering</a:t>
            </a:r>
            <a:endParaRPr lang="en-US" sz="4400" b="1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4"/>
          <p:cNvSpPr/>
          <p:nvPr/>
        </p:nvSpPr>
        <p:spPr>
          <a:xfrm>
            <a:off x="2760153" y="4032959"/>
            <a:ext cx="20795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http://www.cyc.com/</a:t>
            </a:r>
          </a:p>
        </p:txBody>
      </p:sp>
      <p:sp>
        <p:nvSpPr>
          <p:cNvPr id="12" name="Rectangle 6"/>
          <p:cNvSpPr/>
          <p:nvPr/>
        </p:nvSpPr>
        <p:spPr>
          <a:xfrm>
            <a:off x="7853494" y="2823073"/>
            <a:ext cx="3308557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Sales Automation System</a:t>
            </a:r>
          </a:p>
          <a:p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w</a:t>
            </a:r>
            <a:r>
              <a:rPr lang="en-US" sz="1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ith M.L. (neural net)</a:t>
            </a:r>
            <a:endParaRPr 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153" y="2121169"/>
            <a:ext cx="4369806" cy="191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77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pPr/>
              <a:t>48</a:t>
            </a:fld>
            <a:r>
              <a:rPr lang="en-US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558"/>
            <a:ext cx="12196549" cy="68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1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pPr/>
              <a:t>49</a:t>
            </a:fld>
            <a:r>
              <a:rPr lang="en-US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558"/>
            <a:ext cx="12196549" cy="68554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97106" y="3721492"/>
            <a:ext cx="4143123" cy="13198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 smtClean="0">
                <a:solidFill>
                  <a:schemeClr val="accent4"/>
                </a:solidFill>
                <a:latin typeface="Consolas" panose="020B0609020204030204" pitchFamily="49" charset="0"/>
              </a:rPr>
              <a:t>Li</a:t>
            </a:r>
            <a:r>
              <a:rPr lang="en-US" sz="96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fes</a:t>
            </a:r>
            <a:endParaRPr lang="en-US" sz="9600" b="1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91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E2B272-50F9-4D72-A8E0-9E2AACD73DC6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9311" y="481487"/>
            <a:ext cx="10964489" cy="707886"/>
          </a:xfrm>
          <a:prstGeom prst="rect">
            <a:avLst/>
          </a:prstGeom>
          <a:solidFill>
            <a:srgbClr val="0070C0"/>
          </a:solidFill>
          <a:ln w="1651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/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인공지능의 역사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2061554" y="1304298"/>
          <a:ext cx="7620001" cy="47604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93930">
                  <a:extLst>
                    <a:ext uri="{9D8B030D-6E8A-4147-A177-3AD203B41FA5}">
                      <a16:colId xmlns:a16="http://schemas.microsoft.com/office/drawing/2014/main" val="3793451958"/>
                    </a:ext>
                  </a:extLst>
                </a:gridCol>
                <a:gridCol w="1612116">
                  <a:extLst>
                    <a:ext uri="{9D8B030D-6E8A-4147-A177-3AD203B41FA5}">
                      <a16:colId xmlns:a16="http://schemas.microsoft.com/office/drawing/2014/main" val="3930340904"/>
                    </a:ext>
                  </a:extLst>
                </a:gridCol>
                <a:gridCol w="3013955">
                  <a:extLst>
                    <a:ext uri="{9D8B030D-6E8A-4147-A177-3AD203B41FA5}">
                      <a16:colId xmlns:a16="http://schemas.microsoft.com/office/drawing/2014/main" val="27149310"/>
                    </a:ext>
                  </a:extLst>
                </a:gridCol>
              </a:tblGrid>
              <a:tr h="212082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545690343"/>
                  </a:ext>
                </a:extLst>
              </a:tr>
              <a:tr h="60425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1576143"/>
                  </a:ext>
                </a:extLst>
              </a:tr>
              <a:tr h="20353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40145987"/>
                  </a:ext>
                </a:extLst>
              </a:tr>
            </a:tbl>
          </a:graphicData>
        </a:graphic>
      </p:graphicFrame>
      <p:sp>
        <p:nvSpPr>
          <p:cNvPr id="23" name="오른쪽 화살표 22"/>
          <p:cNvSpPr/>
          <p:nvPr/>
        </p:nvSpPr>
        <p:spPr>
          <a:xfrm>
            <a:off x="5223854" y="1847849"/>
            <a:ext cx="1295400" cy="779385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 rot="10800000">
            <a:off x="5223854" y="4686299"/>
            <a:ext cx="1295400" cy="779385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왼쪽으로 구부러진 화살표 30"/>
          <p:cNvSpPr/>
          <p:nvPr/>
        </p:nvSpPr>
        <p:spPr>
          <a:xfrm>
            <a:off x="9753600" y="2237541"/>
            <a:ext cx="1228725" cy="3039309"/>
          </a:xfrm>
          <a:prstGeom prst="curvedLef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56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50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11366" y="321073"/>
            <a:ext cx="3195686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L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ifes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089" y="1361210"/>
            <a:ext cx="6500829" cy="433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41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51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11366" y="321073"/>
            <a:ext cx="3195686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L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ifes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089" y="1361210"/>
            <a:ext cx="6500829" cy="4331177"/>
          </a:xfrm>
          <a:prstGeom prst="rect">
            <a:avLst/>
          </a:prstGeom>
        </p:spPr>
      </p:pic>
      <p:sp>
        <p:nvSpPr>
          <p:cNvPr id="14" name="Rectangle 6"/>
          <p:cNvSpPr/>
          <p:nvPr/>
        </p:nvSpPr>
        <p:spPr>
          <a:xfrm>
            <a:off x="9287622" y="2877201"/>
            <a:ext cx="2593293" cy="1299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AlphaGo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16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52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11366" y="321073"/>
            <a:ext cx="3195686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L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ifes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94" y="1474331"/>
            <a:ext cx="6850304" cy="411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7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53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11366" y="321073"/>
            <a:ext cx="3195686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L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ifes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94" y="1474331"/>
            <a:ext cx="6850304" cy="4115763"/>
          </a:xfrm>
          <a:prstGeom prst="rect">
            <a:avLst/>
          </a:prstGeom>
        </p:spPr>
      </p:pic>
      <p:sp>
        <p:nvSpPr>
          <p:cNvPr id="9" name="Rectangle 6"/>
          <p:cNvSpPr/>
          <p:nvPr/>
        </p:nvSpPr>
        <p:spPr>
          <a:xfrm>
            <a:off x="9287622" y="2877201"/>
            <a:ext cx="2593293" cy="1299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Speaker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27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54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11366" y="321073"/>
            <a:ext cx="3195686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L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ifes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339" y="1361210"/>
            <a:ext cx="6313314" cy="481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87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55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11366" y="321073"/>
            <a:ext cx="3195686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L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ifes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339" y="1361210"/>
            <a:ext cx="6313314" cy="4818437"/>
          </a:xfrm>
          <a:prstGeom prst="rect">
            <a:avLst/>
          </a:prstGeom>
        </p:spPr>
      </p:pic>
      <p:sp>
        <p:nvSpPr>
          <p:cNvPr id="11" name="Rectangle 6"/>
          <p:cNvSpPr/>
          <p:nvPr/>
        </p:nvSpPr>
        <p:spPr>
          <a:xfrm>
            <a:off x="8851770" y="2877201"/>
            <a:ext cx="3029146" cy="1299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Cucumber</a:t>
            </a:r>
          </a:p>
          <a:p>
            <a:r>
              <a:rPr 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Classification</a:t>
            </a:r>
            <a:endParaRPr lang="en-US" sz="20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07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56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11366" y="321073"/>
            <a:ext cx="3195686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L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ifes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18" y="1652062"/>
            <a:ext cx="6592473" cy="374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0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57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11366" y="321073"/>
            <a:ext cx="3195686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L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ifes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11" name="Rectangle 6"/>
          <p:cNvSpPr/>
          <p:nvPr/>
        </p:nvSpPr>
        <p:spPr>
          <a:xfrm>
            <a:off x="8851770" y="2877201"/>
            <a:ext cx="3029146" cy="1299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Acade</a:t>
            </a:r>
          </a:p>
          <a:p>
            <a:r>
              <a:rPr lang="en-US" sz="4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Gamer</a:t>
            </a:r>
            <a:endParaRPr lang="en-US" sz="20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18" y="1652062"/>
            <a:ext cx="6592473" cy="374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8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58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75077" y="321073"/>
            <a:ext cx="3195686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L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ifes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323" y="321073"/>
            <a:ext cx="4829499" cy="612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74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59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75077" y="321073"/>
            <a:ext cx="3195686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L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ifes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11" name="Rectangle 6"/>
          <p:cNvSpPr/>
          <p:nvPr/>
        </p:nvSpPr>
        <p:spPr>
          <a:xfrm>
            <a:off x="8677374" y="2483135"/>
            <a:ext cx="1791092" cy="2394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GRAY</a:t>
            </a:r>
          </a:p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to</a:t>
            </a:r>
          </a:p>
          <a:p>
            <a:r>
              <a:rPr lang="en-US" sz="4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RGB</a:t>
            </a:r>
            <a:endParaRPr lang="en-US" sz="20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323" y="321073"/>
            <a:ext cx="4829499" cy="612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04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E2B272-50F9-4D72-A8E0-9E2AACD73DC6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9311" y="481487"/>
            <a:ext cx="10964489" cy="707886"/>
          </a:xfrm>
          <a:prstGeom prst="rect">
            <a:avLst/>
          </a:prstGeom>
          <a:solidFill>
            <a:srgbClr val="0070C0"/>
          </a:solidFill>
          <a:ln w="1651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/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인공지능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(AI</a:t>
            </a:r>
            <a:r>
              <a:rPr kumimoji="0" lang="en-US" altLang="ko-KR" sz="4000" b="1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– Artificial Intelligence)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86736" y="2114352"/>
            <a:ext cx="2137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>
                <a:latin typeface="+mn-ea"/>
              </a:rPr>
              <a:t>ㆍ학습능력</a:t>
            </a:r>
            <a:endParaRPr lang="ko-KR" altLang="en-US" sz="2800" dirty="0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86736" y="3057511"/>
            <a:ext cx="2137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>
                <a:latin typeface="+mn-ea"/>
              </a:rPr>
              <a:t>ㆍ추론능력</a:t>
            </a:r>
            <a:endParaRPr lang="ko-KR" altLang="en-US" sz="2800" dirty="0"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6736" y="4000670"/>
            <a:ext cx="2137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>
                <a:latin typeface="+mn-ea"/>
              </a:rPr>
              <a:t>ㆍ지각능력</a:t>
            </a:r>
            <a:endParaRPr lang="ko-KR" altLang="en-US" sz="2800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6736" y="4943828"/>
            <a:ext cx="3280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>
                <a:latin typeface="+mn-ea"/>
              </a:rPr>
              <a:t>ㆍ자연어</a:t>
            </a:r>
            <a:r>
              <a:rPr lang="en-US" altLang="ko-KR" sz="2800" dirty="0" smtClean="0">
                <a:latin typeface="+mn-ea"/>
              </a:rPr>
              <a:t> </a:t>
            </a:r>
            <a:r>
              <a:rPr lang="ko-KR" altLang="en-US" sz="2800" dirty="0" err="1" smtClean="0">
                <a:latin typeface="+mn-ea"/>
              </a:rPr>
              <a:t>이해능력</a:t>
            </a:r>
            <a:endParaRPr lang="ko-KR" altLang="en-US" sz="2800" dirty="0">
              <a:latin typeface="+mn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132878" y="1458537"/>
            <a:ext cx="3582621" cy="2389563"/>
            <a:chOff x="6132878" y="1458537"/>
            <a:chExt cx="3582621" cy="238956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2878" y="1458537"/>
              <a:ext cx="3582621" cy="2006268"/>
            </a:xfrm>
            <a:prstGeom prst="rect">
              <a:avLst/>
            </a:prstGeom>
            <a:ln w="16510">
              <a:solidFill>
                <a:schemeClr val="tx1"/>
              </a:solidFill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6543675" y="3476625"/>
              <a:ext cx="2790825" cy="3714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/>
                <a:t>약한 </a:t>
              </a:r>
              <a:r>
                <a:rPr lang="en-US" altLang="ko-KR" b="1" dirty="0" smtClean="0"/>
                <a:t>AI(Weak AI)</a:t>
              </a:r>
              <a:endParaRPr lang="ko-KR" altLang="en-US" b="1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132877" y="3989250"/>
            <a:ext cx="3582621" cy="2550561"/>
            <a:chOff x="6132877" y="4170225"/>
            <a:chExt cx="3582621" cy="255056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2877" y="4170225"/>
              <a:ext cx="3582621" cy="2171286"/>
            </a:xfrm>
            <a:prstGeom prst="rect">
              <a:avLst/>
            </a:prstGeom>
            <a:ln w="16510">
              <a:solidFill>
                <a:schemeClr val="tx1"/>
              </a:solidFill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6543675" y="6349311"/>
              <a:ext cx="2790825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/>
                <a:t>강한 </a:t>
              </a:r>
              <a:r>
                <a:rPr lang="en-US" altLang="ko-KR" b="1" dirty="0" smtClean="0"/>
                <a:t>AI(Strong AI)</a:t>
              </a:r>
              <a:endParaRPr lang="ko-KR" altLang="en-US" b="1" dirty="0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90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60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159" y="1458719"/>
            <a:ext cx="5924746" cy="444356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911366" y="321073"/>
            <a:ext cx="3195686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L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ifes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97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61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1" name="Rectangle 6"/>
          <p:cNvSpPr/>
          <p:nvPr/>
        </p:nvSpPr>
        <p:spPr>
          <a:xfrm>
            <a:off x="8677374" y="2483135"/>
            <a:ext cx="2408548" cy="2394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Robo Teller</a:t>
            </a:r>
            <a:endParaRPr lang="en-US" sz="20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159" y="1458719"/>
            <a:ext cx="5924746" cy="444356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911366" y="321073"/>
            <a:ext cx="3195686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L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ifes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73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62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911366" y="321073"/>
            <a:ext cx="3195686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L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ifes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18" y="1361210"/>
            <a:ext cx="6353291" cy="423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5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63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1" name="Rectangle 6"/>
          <p:cNvSpPr/>
          <p:nvPr/>
        </p:nvSpPr>
        <p:spPr>
          <a:xfrm>
            <a:off x="8610600" y="2374714"/>
            <a:ext cx="3393649" cy="2205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Dolphin Language</a:t>
            </a:r>
          </a:p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Interpretor</a:t>
            </a:r>
            <a:endParaRPr lang="en-US" sz="16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911366" y="321073"/>
            <a:ext cx="3195686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L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ifes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18" y="1361210"/>
            <a:ext cx="6353291" cy="423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26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64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911366" y="321073"/>
            <a:ext cx="3195686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L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ifes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539" y="1720141"/>
            <a:ext cx="6080140" cy="351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2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65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1" name="Rectangle 6"/>
          <p:cNvSpPr/>
          <p:nvPr/>
        </p:nvSpPr>
        <p:spPr>
          <a:xfrm>
            <a:off x="8610600" y="2374714"/>
            <a:ext cx="3393649" cy="2205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</a:t>
            </a:r>
          </a:p>
          <a:p>
            <a:r>
              <a:rPr lang="en-US" sz="4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Lawyer</a:t>
            </a:r>
            <a:endParaRPr lang="en-US" sz="16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911366" y="321073"/>
            <a:ext cx="3195686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L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ifes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539" y="1720141"/>
            <a:ext cx="6080140" cy="351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66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911366" y="321073"/>
            <a:ext cx="3195686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L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ifes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773" y="1361210"/>
            <a:ext cx="6493672" cy="483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9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67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1" name="Rectangle 6"/>
          <p:cNvSpPr/>
          <p:nvPr/>
        </p:nvSpPr>
        <p:spPr>
          <a:xfrm>
            <a:off x="8855697" y="2941162"/>
            <a:ext cx="3031503" cy="12434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Mind-EYE</a:t>
            </a:r>
            <a:endParaRPr lang="en-US" sz="16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911366" y="321073"/>
            <a:ext cx="3195686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L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ifes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773" y="1361210"/>
            <a:ext cx="6493672" cy="483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2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68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911366" y="321073"/>
            <a:ext cx="3195686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L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ifes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380" y="1361210"/>
            <a:ext cx="8169896" cy="398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04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69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1" name="Rectangle 6"/>
          <p:cNvSpPr/>
          <p:nvPr/>
        </p:nvSpPr>
        <p:spPr>
          <a:xfrm>
            <a:off x="5313576" y="5523893"/>
            <a:ext cx="2639504" cy="706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Magenta</a:t>
            </a:r>
            <a:endParaRPr lang="en-US" sz="16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911366" y="321073"/>
            <a:ext cx="3195686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L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ifes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380" y="1361210"/>
            <a:ext cx="8169896" cy="398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52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E2B272-50F9-4D72-A8E0-9E2AACD73DC6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9311" y="481487"/>
            <a:ext cx="10964489" cy="707886"/>
          </a:xfrm>
          <a:prstGeom prst="rect">
            <a:avLst/>
          </a:prstGeom>
          <a:solidFill>
            <a:srgbClr val="0070C0"/>
          </a:solidFill>
          <a:ln w="1651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/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인공지능의 특징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149" y="1789124"/>
            <a:ext cx="3323703" cy="1605959"/>
          </a:xfrm>
          <a:prstGeom prst="rect">
            <a:avLst/>
          </a:prstGeom>
        </p:spPr>
      </p:pic>
      <p:sp>
        <p:nvSpPr>
          <p:cNvPr id="5" name="왼쪽 화살표 4"/>
          <p:cNvSpPr/>
          <p:nvPr/>
        </p:nvSpPr>
        <p:spPr>
          <a:xfrm>
            <a:off x="3001275" y="1871631"/>
            <a:ext cx="1432874" cy="1440943"/>
          </a:xfrm>
          <a:prstGeom prst="leftArrow">
            <a:avLst>
              <a:gd name="adj1" fmla="val 27937"/>
              <a:gd name="adj2" fmla="val 41100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2"/>
                </a:solidFill>
              </a:rPr>
              <a:t>인지</a:t>
            </a:r>
            <a:r>
              <a:rPr lang="en-US" altLang="ko-KR" dirty="0" smtClean="0">
                <a:solidFill>
                  <a:schemeClr val="tx2"/>
                </a:solidFill>
              </a:rPr>
              <a:t>, </a:t>
            </a:r>
            <a:r>
              <a:rPr lang="ko-KR" altLang="en-US" dirty="0" smtClean="0">
                <a:solidFill>
                  <a:schemeClr val="tx2"/>
                </a:solidFill>
              </a:rPr>
              <a:t>지각</a:t>
            </a:r>
            <a:endParaRPr lang="ko-KR" altLang="en-US" dirty="0">
              <a:solidFill>
                <a:schemeClr val="tx2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56" y="1694410"/>
            <a:ext cx="1680818" cy="1792873"/>
          </a:xfrm>
          <a:prstGeom prst="rect">
            <a:avLst/>
          </a:prstGeom>
          <a:ln w="16510">
            <a:solidFill>
              <a:schemeClr val="tx1"/>
            </a:solidFill>
          </a:ln>
        </p:spPr>
      </p:pic>
      <p:grpSp>
        <p:nvGrpSpPr>
          <p:cNvPr id="10" name="그룹 9"/>
          <p:cNvGrpSpPr/>
          <p:nvPr/>
        </p:nvGrpSpPr>
        <p:grpSpPr>
          <a:xfrm>
            <a:off x="7757852" y="1871631"/>
            <a:ext cx="1432874" cy="1440943"/>
            <a:chOff x="7757852" y="1871631"/>
            <a:chExt cx="1432874" cy="1440943"/>
          </a:xfrm>
        </p:grpSpPr>
        <p:sp>
          <p:nvSpPr>
            <p:cNvPr id="13" name="왼쪽 화살표 12"/>
            <p:cNvSpPr/>
            <p:nvPr/>
          </p:nvSpPr>
          <p:spPr>
            <a:xfrm rot="10800000">
              <a:off x="7757852" y="1871631"/>
              <a:ext cx="1432874" cy="1440943"/>
            </a:xfrm>
            <a:prstGeom prst="leftArrow">
              <a:avLst>
                <a:gd name="adj1" fmla="val 27937"/>
                <a:gd name="adj2" fmla="val 41100"/>
              </a:avLst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57852" y="2394408"/>
              <a:ext cx="12730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학습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추론</a:t>
              </a:r>
              <a:endParaRPr lang="ko-KR" altLang="en-US" dirty="0"/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362" y="2080252"/>
            <a:ext cx="2002438" cy="997643"/>
          </a:xfrm>
          <a:prstGeom prst="rect">
            <a:avLst/>
          </a:prstGeom>
          <a:ln w="16510"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402" y="4571601"/>
            <a:ext cx="1517546" cy="1273788"/>
          </a:xfrm>
          <a:prstGeom prst="rect">
            <a:avLst/>
          </a:prstGeom>
          <a:ln w="16510">
            <a:solidFill>
              <a:schemeClr val="tx1"/>
            </a:solidFill>
          </a:ln>
        </p:spPr>
      </p:pic>
      <p:grpSp>
        <p:nvGrpSpPr>
          <p:cNvPr id="8" name="그룹 7"/>
          <p:cNvGrpSpPr/>
          <p:nvPr/>
        </p:nvGrpSpPr>
        <p:grpSpPr>
          <a:xfrm>
            <a:off x="9341935" y="3250748"/>
            <a:ext cx="2376259" cy="697087"/>
            <a:chOff x="9341935" y="3365048"/>
            <a:chExt cx="2376259" cy="697087"/>
          </a:xfrm>
        </p:grpSpPr>
        <p:sp>
          <p:nvSpPr>
            <p:cNvPr id="28" name="TextBox 27"/>
            <p:cNvSpPr txBox="1"/>
            <p:nvPr/>
          </p:nvSpPr>
          <p:spPr>
            <a:xfrm>
              <a:off x="9341935" y="3365048"/>
              <a:ext cx="21622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▪  </a:t>
              </a:r>
              <a:r>
                <a:rPr lang="ko-KR" altLang="en-US" dirty="0" err="1" smtClean="0"/>
                <a:t>머신러닝</a:t>
              </a:r>
              <a:endParaRPr lang="ko-KR" alt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555905" y="3723581"/>
              <a:ext cx="21622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 smtClean="0"/>
                <a:t>ㆍ딥러닝</a:t>
              </a:r>
              <a:endParaRPr lang="ko-KR" altLang="en-US" sz="1600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8017748" y="4289891"/>
            <a:ext cx="2162289" cy="1776632"/>
            <a:chOff x="7189073" y="4289891"/>
            <a:chExt cx="2162289" cy="1776632"/>
          </a:xfrm>
        </p:grpSpPr>
        <p:sp>
          <p:nvSpPr>
            <p:cNvPr id="32" name="TextBox 31"/>
            <p:cNvSpPr txBox="1"/>
            <p:nvPr/>
          </p:nvSpPr>
          <p:spPr>
            <a:xfrm>
              <a:off x="7189073" y="4289891"/>
              <a:ext cx="21622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▪  로봇</a:t>
              </a:r>
              <a:endParaRPr lang="ko-KR" alt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189073" y="4758991"/>
              <a:ext cx="21622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▪  </a:t>
              </a:r>
              <a:r>
                <a:rPr lang="ko-KR" altLang="en-US" dirty="0" err="1" smtClean="0"/>
                <a:t>자율주행차</a:t>
              </a:r>
              <a:endParaRPr lang="ko-KR" alt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189073" y="5228091"/>
              <a:ext cx="21622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▪  </a:t>
              </a:r>
              <a:r>
                <a:rPr lang="en-US" altLang="ko-KR" dirty="0" smtClean="0"/>
                <a:t>AI </a:t>
              </a:r>
              <a:r>
                <a:rPr lang="ko-KR" altLang="en-US" dirty="0" smtClean="0"/>
                <a:t>스피커</a:t>
              </a:r>
              <a:endParaRPr lang="ko-KR" alt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189073" y="5697191"/>
              <a:ext cx="21622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▪  </a:t>
              </a:r>
              <a:r>
                <a:rPr lang="ko-KR" altLang="en-US" dirty="0" err="1" smtClean="0"/>
                <a:t>챗봇</a:t>
              </a:r>
              <a:endParaRPr lang="ko-KR" altLang="en-US" dirty="0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60798" y="3837822"/>
            <a:ext cx="4216859" cy="2444920"/>
            <a:chOff x="560798" y="3837822"/>
            <a:chExt cx="4216859" cy="2444920"/>
          </a:xfrm>
        </p:grpSpPr>
        <p:grpSp>
          <p:nvGrpSpPr>
            <p:cNvPr id="2" name="그룹 1"/>
            <p:cNvGrpSpPr/>
            <p:nvPr/>
          </p:nvGrpSpPr>
          <p:grpSpPr>
            <a:xfrm>
              <a:off x="560798" y="4445304"/>
              <a:ext cx="2376259" cy="1486974"/>
              <a:chOff x="1027523" y="3902379"/>
              <a:chExt cx="2376259" cy="1486974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1027523" y="3902379"/>
                <a:ext cx="21622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/>
                  <a:t>▪  자연어 처리</a:t>
                </a:r>
                <a:endParaRPr lang="ko-KR" altLang="en-US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241493" y="4260912"/>
                <a:ext cx="216228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 err="1" smtClean="0"/>
                  <a:t>ㆍ기계번역</a:t>
                </a:r>
                <a:endParaRPr lang="ko-KR" altLang="en-US" sz="1600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241493" y="4655856"/>
                <a:ext cx="216228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 err="1" smtClean="0"/>
                  <a:t>ㆍ감정분석</a:t>
                </a:r>
                <a:endParaRPr lang="ko-KR" altLang="en-US" sz="1600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241493" y="5050799"/>
                <a:ext cx="216228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 err="1" smtClean="0"/>
                  <a:t>ㆍ내용분석</a:t>
                </a:r>
                <a:endParaRPr lang="ko-KR" altLang="en-US" sz="1600" dirty="0"/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2401398" y="5190711"/>
              <a:ext cx="2376259" cy="1092031"/>
              <a:chOff x="1027523" y="3902379"/>
              <a:chExt cx="2376259" cy="1092031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1027523" y="3902379"/>
                <a:ext cx="21622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/>
                  <a:t>▪  음성 인식</a:t>
                </a:r>
                <a:endParaRPr lang="ko-KR" altLang="en-US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241493" y="4260912"/>
                <a:ext cx="216228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 err="1" smtClean="0"/>
                  <a:t>ㆍ음성</a:t>
                </a:r>
                <a:r>
                  <a:rPr lang="ko-KR" altLang="en-US" sz="1600" dirty="0" smtClean="0"/>
                  <a:t> → 문자</a:t>
                </a:r>
                <a:endParaRPr lang="ko-KR" altLang="en-US" sz="1600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241493" y="4655856"/>
                <a:ext cx="216228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 err="1" smtClean="0"/>
                  <a:t>ㆍ문자</a:t>
                </a:r>
                <a:r>
                  <a:rPr lang="ko-KR" altLang="en-US" sz="1600" dirty="0" smtClean="0"/>
                  <a:t> → 음성</a:t>
                </a:r>
                <a:endParaRPr lang="ko-KR" altLang="en-US" sz="1600" dirty="0"/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2401398" y="3837822"/>
              <a:ext cx="2376259" cy="1092031"/>
              <a:chOff x="1027523" y="3902379"/>
              <a:chExt cx="2376259" cy="1092031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1027523" y="3902379"/>
                <a:ext cx="21622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/>
                  <a:t>▪  컴퓨터 비전</a:t>
                </a:r>
                <a:endParaRPr lang="ko-KR" altLang="en-US" dirty="0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241493" y="4260912"/>
                <a:ext cx="216228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 err="1" smtClean="0"/>
                  <a:t>ㆍ이미지</a:t>
                </a:r>
                <a:endParaRPr lang="ko-KR" altLang="en-US" sz="1600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241493" y="4655856"/>
                <a:ext cx="216228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 err="1" smtClean="0"/>
                  <a:t>ㆍ비디오</a:t>
                </a:r>
                <a:endParaRPr lang="ko-KR" altLang="en-US" sz="1600" dirty="0"/>
              </a:p>
            </p:txBody>
          </p:sp>
        </p:grpSp>
      </p:grpSp>
      <p:sp>
        <p:nvSpPr>
          <p:cNvPr id="38" name="Rectangle 37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55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70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98450" y="309183"/>
            <a:ext cx="2259810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4400" b="1" dirty="0" smtClean="0">
                <a:latin typeface="Consolas" panose="020B0609020204030204" pitchFamily="49" charset="0"/>
              </a:rPr>
              <a:t>ros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30517" y="1361210"/>
            <a:ext cx="2562714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Flexibility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30517" y="3227515"/>
            <a:ext cx="2562714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Automated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30517" y="5093821"/>
            <a:ext cx="2562714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Efficiency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8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71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98450" y="309183"/>
            <a:ext cx="2259810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4400" b="1" dirty="0" smtClean="0">
                <a:latin typeface="Consolas" panose="020B0609020204030204" pitchFamily="49" charset="0"/>
              </a:rPr>
              <a:t>ros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30517" y="1361210"/>
            <a:ext cx="2562714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Flexibility</a:t>
            </a:r>
          </a:p>
        </p:txBody>
      </p:sp>
      <p:sp>
        <p:nvSpPr>
          <p:cNvPr id="9" name="Rectangle 8"/>
          <p:cNvSpPr/>
          <p:nvPr/>
        </p:nvSpPr>
        <p:spPr>
          <a:xfrm>
            <a:off x="2430517" y="3227515"/>
            <a:ext cx="2562714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Automated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30517" y="5093821"/>
            <a:ext cx="2562714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Efficiency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32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72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98450" y="309183"/>
            <a:ext cx="2259810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4400" b="1" dirty="0" smtClean="0">
                <a:latin typeface="Consolas" panose="020B0609020204030204" pitchFamily="49" charset="0"/>
              </a:rPr>
              <a:t>ros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30517" y="1361210"/>
            <a:ext cx="2562714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Flexibility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93231" y="1408160"/>
            <a:ext cx="67985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It can be used everywhere!</a:t>
            </a:r>
            <a:endParaRPr lang="en-US" sz="11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72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73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98450" y="309183"/>
            <a:ext cx="2259810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4400" b="1" dirty="0" smtClean="0">
                <a:latin typeface="Consolas" panose="020B0609020204030204" pitchFamily="49" charset="0"/>
              </a:rPr>
              <a:t>ros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30517" y="1361210"/>
            <a:ext cx="2562714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Flexibility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93231" y="1408160"/>
            <a:ext cx="67985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It can be used everywhere!</a:t>
            </a:r>
            <a:endParaRPr lang="en-US" sz="11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30517" y="2457872"/>
            <a:ext cx="1974506" cy="366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Ex1) Image</a:t>
            </a:r>
            <a:endParaRPr lang="en-US" sz="14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231" y="2457873"/>
            <a:ext cx="5690101" cy="24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4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74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98450" y="309183"/>
            <a:ext cx="2259810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4400" b="1" dirty="0" smtClean="0">
                <a:latin typeface="Consolas" panose="020B0609020204030204" pitchFamily="49" charset="0"/>
              </a:rPr>
              <a:t>ros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30517" y="1361210"/>
            <a:ext cx="2562714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Flexibility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93231" y="1408160"/>
            <a:ext cx="67985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It can be used everywhere!</a:t>
            </a:r>
            <a:endParaRPr lang="en-US" sz="11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30517" y="2457872"/>
            <a:ext cx="1974506" cy="366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Ex2) Text</a:t>
            </a:r>
            <a:endParaRPr lang="en-US" sz="14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231" y="2457872"/>
            <a:ext cx="5715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3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75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98450" y="309183"/>
            <a:ext cx="2259810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4400" b="1" dirty="0" smtClean="0">
                <a:latin typeface="Consolas" panose="020B0609020204030204" pitchFamily="49" charset="0"/>
              </a:rPr>
              <a:t>ros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30517" y="1361210"/>
            <a:ext cx="2562714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Flexibility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93231" y="1408160"/>
            <a:ext cx="67985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It can be used everywhere!</a:t>
            </a:r>
            <a:endParaRPr lang="en-US" sz="11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30517" y="2457872"/>
            <a:ext cx="1974506" cy="366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Ex3) Sound</a:t>
            </a:r>
            <a:endParaRPr lang="en-US" sz="14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230" y="2457872"/>
            <a:ext cx="5319611" cy="356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7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76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98450" y="309183"/>
            <a:ext cx="2259810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4400" b="1" dirty="0" smtClean="0">
                <a:latin typeface="Consolas" panose="020B0609020204030204" pitchFamily="49" charset="0"/>
              </a:rPr>
              <a:t>ros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30517" y="1361210"/>
            <a:ext cx="2562714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Flexibility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30517" y="3227515"/>
            <a:ext cx="2562714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Automated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30517" y="5093821"/>
            <a:ext cx="2562714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Efficiency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72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77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98450" y="309183"/>
            <a:ext cx="2259810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4400" b="1" dirty="0" smtClean="0">
                <a:latin typeface="Consolas" panose="020B0609020204030204" pitchFamily="49" charset="0"/>
              </a:rPr>
              <a:t>ros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30517" y="1361210"/>
            <a:ext cx="2562714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Automated</a:t>
            </a:r>
          </a:p>
        </p:txBody>
      </p:sp>
      <p:sp>
        <p:nvSpPr>
          <p:cNvPr id="9" name="Rectangle 8"/>
          <p:cNvSpPr/>
          <p:nvPr/>
        </p:nvSpPr>
        <p:spPr>
          <a:xfrm>
            <a:off x="4993231" y="1408160"/>
            <a:ext cx="67985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Some of the current works will be automated.</a:t>
            </a:r>
            <a:endParaRPr lang="en-US" sz="11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19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78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98450" y="309183"/>
            <a:ext cx="2259810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4400" b="1" dirty="0" smtClean="0">
                <a:latin typeface="Consolas" panose="020B0609020204030204" pitchFamily="49" charset="0"/>
              </a:rPr>
              <a:t>ros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30517" y="1361210"/>
            <a:ext cx="2562714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Automated</a:t>
            </a:r>
          </a:p>
        </p:txBody>
      </p:sp>
      <p:sp>
        <p:nvSpPr>
          <p:cNvPr id="9" name="Rectangle 8"/>
          <p:cNvSpPr/>
          <p:nvPr/>
        </p:nvSpPr>
        <p:spPr>
          <a:xfrm>
            <a:off x="4993232" y="1408160"/>
            <a:ext cx="62980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Some of the current works will be automated.</a:t>
            </a:r>
            <a:endParaRPr lang="en-US" sz="11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30517" y="2457872"/>
            <a:ext cx="1974506" cy="366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Ex1) FES</a:t>
            </a:r>
            <a:endParaRPr lang="en-US" sz="14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231" y="2457872"/>
            <a:ext cx="5263952" cy="350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79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98450" y="309183"/>
            <a:ext cx="2259810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4400" b="1" dirty="0" smtClean="0">
                <a:latin typeface="Consolas" panose="020B0609020204030204" pitchFamily="49" charset="0"/>
              </a:rPr>
              <a:t>ros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30517" y="1361210"/>
            <a:ext cx="2562714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Automated</a:t>
            </a:r>
          </a:p>
        </p:txBody>
      </p:sp>
      <p:sp>
        <p:nvSpPr>
          <p:cNvPr id="9" name="Rectangle 8"/>
          <p:cNvSpPr/>
          <p:nvPr/>
        </p:nvSpPr>
        <p:spPr>
          <a:xfrm>
            <a:off x="4993232" y="1408160"/>
            <a:ext cx="62980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Some of the current works will be automated.</a:t>
            </a:r>
            <a:endParaRPr lang="en-US" sz="11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30517" y="2457872"/>
            <a:ext cx="1974506" cy="366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Ex2) Robot</a:t>
            </a:r>
            <a:endParaRPr lang="en-US" sz="14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230" y="2457871"/>
            <a:ext cx="5820543" cy="364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7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E2B272-50F9-4D72-A8E0-9E2AACD73DC6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9311" y="481487"/>
            <a:ext cx="10964489" cy="707886"/>
          </a:xfrm>
          <a:prstGeom prst="rect">
            <a:avLst/>
          </a:prstGeom>
          <a:solidFill>
            <a:srgbClr val="0070C0"/>
          </a:solidFill>
          <a:ln w="1651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/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인공지능과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sz="4000" b="1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빅데이터의 관계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932039" y="2080413"/>
            <a:ext cx="8327923" cy="2697174"/>
            <a:chOff x="2686050" y="2219325"/>
            <a:chExt cx="5895975" cy="1552575"/>
          </a:xfrm>
        </p:grpSpPr>
        <p:sp>
          <p:nvSpPr>
            <p:cNvPr id="25" name="TextBox 29"/>
            <p:cNvSpPr txBox="1"/>
            <p:nvPr/>
          </p:nvSpPr>
          <p:spPr>
            <a:xfrm>
              <a:off x="4832759" y="2270630"/>
              <a:ext cx="1602557" cy="1275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3800" dirty="0" smtClean="0">
                  <a:solidFill>
                    <a:srgbClr val="A568D2"/>
                  </a:solidFill>
                </a:rPr>
                <a:t>+</a:t>
              </a:r>
              <a:endParaRPr lang="ko-KR" altLang="en-US" sz="13800" dirty="0">
                <a:solidFill>
                  <a:srgbClr val="A568D2"/>
                </a:solidFill>
              </a:endParaRPr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2686050" y="2219325"/>
              <a:ext cx="2286000" cy="1552575"/>
              <a:chOff x="2686050" y="2219325"/>
              <a:chExt cx="2286000" cy="1552575"/>
            </a:xfrm>
          </p:grpSpPr>
          <p:sp>
            <p:nvSpPr>
              <p:cNvPr id="32" name="모서리가 둥근 직사각형 31"/>
              <p:cNvSpPr/>
              <p:nvPr/>
            </p:nvSpPr>
            <p:spPr>
              <a:xfrm>
                <a:off x="2686050" y="2219325"/>
                <a:ext cx="2124075" cy="1552575"/>
              </a:xfrm>
              <a:prstGeom prst="roundRect">
                <a:avLst/>
              </a:prstGeom>
              <a:solidFill>
                <a:srgbClr val="A568D2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3600" b="1" dirty="0" smtClean="0"/>
                  <a:t>인공지능</a:t>
                </a:r>
                <a:endParaRPr lang="en-US" altLang="ko-KR" sz="2800" b="1" dirty="0" smtClean="0"/>
              </a:p>
              <a:p>
                <a:pPr algn="ctr"/>
                <a:r>
                  <a:rPr lang="ko-KR" altLang="en-US" sz="2800" dirty="0" smtClean="0"/>
                  <a:t>분석력</a:t>
                </a:r>
                <a:r>
                  <a:rPr lang="en-US" altLang="ko-KR" sz="2800" dirty="0" smtClean="0"/>
                  <a:t>, </a:t>
                </a:r>
                <a:r>
                  <a:rPr lang="ko-KR" altLang="en-US" sz="2800" dirty="0" smtClean="0"/>
                  <a:t>예측력</a:t>
                </a:r>
                <a:endParaRPr lang="ko-KR" altLang="en-US" sz="2800" dirty="0"/>
              </a:p>
            </p:txBody>
          </p:sp>
          <p:sp>
            <p:nvSpPr>
              <p:cNvPr id="33" name="오른쪽 화살표 32"/>
              <p:cNvSpPr/>
              <p:nvPr/>
            </p:nvSpPr>
            <p:spPr>
              <a:xfrm>
                <a:off x="4152900" y="3409950"/>
                <a:ext cx="819150" cy="338822"/>
              </a:xfrm>
              <a:prstGeom prst="rightArrow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6276975" y="2219325"/>
              <a:ext cx="2305050" cy="1552575"/>
              <a:chOff x="6276975" y="2219325"/>
              <a:chExt cx="2305050" cy="1552575"/>
            </a:xfrm>
          </p:grpSpPr>
          <p:sp>
            <p:nvSpPr>
              <p:cNvPr id="28" name="모서리가 둥근 직사각형 27"/>
              <p:cNvSpPr/>
              <p:nvPr/>
            </p:nvSpPr>
            <p:spPr>
              <a:xfrm>
                <a:off x="6457950" y="2219325"/>
                <a:ext cx="2124075" cy="1552575"/>
              </a:xfrm>
              <a:prstGeom prst="roundRect">
                <a:avLst/>
              </a:prstGeom>
              <a:solidFill>
                <a:srgbClr val="A568D2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3600" b="1" dirty="0" smtClean="0"/>
                  <a:t>빅데이터</a:t>
                </a:r>
                <a:endParaRPr lang="en-US" altLang="ko-KR" sz="2800" b="1" dirty="0" smtClean="0"/>
              </a:p>
              <a:p>
                <a:pPr algn="ctr"/>
                <a:r>
                  <a:rPr lang="ko-KR" altLang="en-US" sz="2800" dirty="0" smtClean="0"/>
                  <a:t>신뢰성</a:t>
                </a:r>
                <a:r>
                  <a:rPr lang="en-US" altLang="ko-KR" sz="2800" dirty="0" smtClean="0"/>
                  <a:t>, </a:t>
                </a:r>
                <a:r>
                  <a:rPr lang="ko-KR" altLang="en-US" sz="2800" dirty="0" smtClean="0"/>
                  <a:t>현실성</a:t>
                </a:r>
                <a:endParaRPr lang="ko-KR" altLang="en-US" sz="2800" dirty="0"/>
              </a:p>
            </p:txBody>
          </p:sp>
          <p:sp>
            <p:nvSpPr>
              <p:cNvPr id="29" name="오른쪽 화살표 28"/>
              <p:cNvSpPr/>
              <p:nvPr/>
            </p:nvSpPr>
            <p:spPr>
              <a:xfrm rot="10800000">
                <a:off x="6276975" y="3417436"/>
                <a:ext cx="819150" cy="338822"/>
              </a:xfrm>
              <a:prstGeom prst="rightArrow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</p:grp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65"/>
          <a:stretch/>
        </p:blipFill>
        <p:spPr>
          <a:xfrm>
            <a:off x="1559008" y="1333415"/>
            <a:ext cx="5445125" cy="470218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06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80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98450" y="309183"/>
            <a:ext cx="2259810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4400" b="1" dirty="0" smtClean="0">
                <a:latin typeface="Consolas" panose="020B0609020204030204" pitchFamily="49" charset="0"/>
              </a:rPr>
              <a:t>ros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30517" y="1361210"/>
            <a:ext cx="2562714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Flexibility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30517" y="3227515"/>
            <a:ext cx="2562714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Automated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30517" y="5093821"/>
            <a:ext cx="2562714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Efficiency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3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81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98450" y="309183"/>
            <a:ext cx="2259810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4400" b="1" dirty="0" smtClean="0">
                <a:latin typeface="Consolas" panose="020B0609020204030204" pitchFamily="49" charset="0"/>
              </a:rPr>
              <a:t>ros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30517" y="1361210"/>
            <a:ext cx="2562714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Efficiency</a:t>
            </a:r>
          </a:p>
        </p:txBody>
      </p:sp>
      <p:sp>
        <p:nvSpPr>
          <p:cNvPr id="9" name="Rectangle 8"/>
          <p:cNvSpPr/>
          <p:nvPr/>
        </p:nvSpPr>
        <p:spPr>
          <a:xfrm>
            <a:off x="4993231" y="1408160"/>
            <a:ext cx="67985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is better than Human!</a:t>
            </a:r>
            <a:endParaRPr lang="en-US" sz="11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63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82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98450" y="309183"/>
            <a:ext cx="2259810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4400" b="1" dirty="0" smtClean="0">
                <a:latin typeface="Consolas" panose="020B0609020204030204" pitchFamily="49" charset="0"/>
              </a:rPr>
              <a:t>ros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30517" y="1361210"/>
            <a:ext cx="2562714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Efficiency</a:t>
            </a:r>
          </a:p>
        </p:txBody>
      </p:sp>
      <p:sp>
        <p:nvSpPr>
          <p:cNvPr id="9" name="Rectangle 8"/>
          <p:cNvSpPr/>
          <p:nvPr/>
        </p:nvSpPr>
        <p:spPr>
          <a:xfrm>
            <a:off x="4993231" y="1408160"/>
            <a:ext cx="67985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is better than Human!</a:t>
            </a:r>
            <a:endParaRPr lang="en-US" sz="11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30517" y="2457872"/>
            <a:ext cx="1974506" cy="366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Ex1) Research</a:t>
            </a:r>
            <a:endParaRPr lang="en-US" sz="14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231" y="2457872"/>
            <a:ext cx="5809016" cy="339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3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83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98450" y="309183"/>
            <a:ext cx="2259810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4400" b="1" dirty="0" smtClean="0">
                <a:latin typeface="Consolas" panose="020B0609020204030204" pitchFamily="49" charset="0"/>
              </a:rPr>
              <a:t>ros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30517" y="1361210"/>
            <a:ext cx="2562714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Efficiency</a:t>
            </a:r>
          </a:p>
        </p:txBody>
      </p:sp>
      <p:sp>
        <p:nvSpPr>
          <p:cNvPr id="9" name="Rectangle 8"/>
          <p:cNvSpPr/>
          <p:nvPr/>
        </p:nvSpPr>
        <p:spPr>
          <a:xfrm>
            <a:off x="4993231" y="1408160"/>
            <a:ext cx="67985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is better than Human!</a:t>
            </a:r>
            <a:endParaRPr lang="en-US" sz="11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30517" y="2457872"/>
            <a:ext cx="2356168" cy="366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Ex2) Robo Advisor</a:t>
            </a:r>
            <a:endParaRPr lang="en-US" sz="14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231" y="2457872"/>
            <a:ext cx="4914094" cy="366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84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98450" y="309183"/>
            <a:ext cx="2259810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4400" b="1" dirty="0" smtClean="0">
                <a:latin typeface="Consolas" panose="020B0609020204030204" pitchFamily="49" charset="0"/>
              </a:rPr>
              <a:t>ons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30517" y="1361210"/>
            <a:ext cx="2562714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Accuracy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30516" y="3227515"/>
            <a:ext cx="3183103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Multiple Tasks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30517" y="5093820"/>
            <a:ext cx="3183103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Judgement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01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85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98450" y="309183"/>
            <a:ext cx="2259810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4400" b="1" dirty="0" smtClean="0">
                <a:latin typeface="Consolas" panose="020B0609020204030204" pitchFamily="49" charset="0"/>
              </a:rPr>
              <a:t>ons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30517" y="1361210"/>
            <a:ext cx="2562714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Accuracy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30516" y="3227515"/>
            <a:ext cx="3183103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Multiple Tasks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30517" y="5093820"/>
            <a:ext cx="3183103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Judgement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93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86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98450" y="309183"/>
            <a:ext cx="2259810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4400" b="1" dirty="0" smtClean="0">
                <a:latin typeface="Consolas" panose="020B0609020204030204" pitchFamily="49" charset="0"/>
              </a:rPr>
              <a:t>ons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30517" y="1361210"/>
            <a:ext cx="2562714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Accuracy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93230" y="1361210"/>
            <a:ext cx="679855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We can’t 100% sure about A.I’s results!</a:t>
            </a:r>
          </a:p>
          <a:p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despite being certified for a long time…</a:t>
            </a:r>
            <a:endParaRPr lang="en-US" sz="11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54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87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98450" y="309183"/>
            <a:ext cx="2259810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4400" b="1" dirty="0" smtClean="0">
                <a:latin typeface="Consolas" panose="020B0609020204030204" pitchFamily="49" charset="0"/>
              </a:rPr>
              <a:t>ons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30517" y="1361210"/>
            <a:ext cx="2562714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Accuracy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30517" y="2457872"/>
            <a:ext cx="1974506" cy="366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Ex1) AlphaGo</a:t>
            </a:r>
            <a:endParaRPr lang="en-US" sz="14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93230" y="1361210"/>
            <a:ext cx="679855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We can’t 100% sure about A.I’s results!</a:t>
            </a:r>
          </a:p>
          <a:p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despite being certified for a long time…</a:t>
            </a:r>
            <a:endParaRPr lang="en-US" sz="11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230" y="2457872"/>
            <a:ext cx="6298095" cy="354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88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98450" y="309183"/>
            <a:ext cx="2259810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4400" b="1" dirty="0" smtClean="0">
                <a:latin typeface="Consolas" panose="020B0609020204030204" pitchFamily="49" charset="0"/>
              </a:rPr>
              <a:t>ons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30517" y="1361210"/>
            <a:ext cx="2562714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Accuracy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30517" y="2457872"/>
            <a:ext cx="1974506" cy="366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Ex2) SmartHome</a:t>
            </a:r>
            <a:endParaRPr lang="en-US" sz="14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230" y="2457872"/>
            <a:ext cx="5495677" cy="36711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93230" y="1361210"/>
            <a:ext cx="679855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We can’t 100% sure about A.I’s results!</a:t>
            </a:r>
          </a:p>
          <a:p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despite being certified for a long time…</a:t>
            </a:r>
            <a:endParaRPr lang="en-US" sz="11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47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89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98450" y="309183"/>
            <a:ext cx="2259810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4400" b="1" dirty="0" smtClean="0">
                <a:latin typeface="Consolas" panose="020B0609020204030204" pitchFamily="49" charset="0"/>
              </a:rPr>
              <a:t>ons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30516" y="3227515"/>
            <a:ext cx="3183103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Multiple Tasks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30517" y="5093820"/>
            <a:ext cx="3183103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Judgement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30517" y="1361210"/>
            <a:ext cx="2562714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Accuracy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7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pPr/>
              <a:t>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888970" y="2409491"/>
            <a:ext cx="4721630" cy="203902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/>
          </a:lstStyle>
          <a:p>
            <a:pPr>
              <a:lnSpc>
                <a:spcPct val="150000"/>
              </a:lnSpc>
            </a:pPr>
            <a:r>
              <a:rPr lang="ko-KR" altLang="en-US" sz="5500" b="1" dirty="0" smtClean="0">
                <a:solidFill>
                  <a:schemeClr val="lt1"/>
                </a:solidFill>
                <a:latin typeface="+mj-ea"/>
                <a:ea typeface="+mj-ea"/>
              </a:rPr>
              <a:t>인공지능 원리</a:t>
            </a:r>
            <a:endParaRPr lang="en-US" altLang="ko-KR" sz="5500" b="1" dirty="0" smtClean="0">
              <a:solidFill>
                <a:schemeClr val="lt1"/>
              </a:solidFill>
              <a:latin typeface="+mj-ea"/>
              <a:ea typeface="+mj-ea"/>
            </a:endParaRPr>
          </a:p>
          <a:p>
            <a:r>
              <a:rPr lang="ko-KR" altLang="en-US" sz="4400" b="1" dirty="0" smtClean="0">
                <a:solidFill>
                  <a:schemeClr val="lt1"/>
                </a:solidFill>
                <a:latin typeface="+mj-ea"/>
                <a:ea typeface="+mj-ea"/>
              </a:rPr>
              <a:t>과일 구별하기</a:t>
            </a:r>
            <a:endParaRPr lang="ko-KR" altLang="en-US" sz="4400" b="1" dirty="0">
              <a:solidFill>
                <a:schemeClr val="lt1"/>
              </a:solidFill>
              <a:latin typeface="+mj-ea"/>
              <a:ea typeface="+mj-ea"/>
            </a:endParaRPr>
          </a:p>
        </p:txBody>
      </p:sp>
      <p:sp>
        <p:nvSpPr>
          <p:cNvPr id="5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6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12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90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98450" y="309183"/>
            <a:ext cx="2259810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4400" b="1" dirty="0" smtClean="0">
                <a:latin typeface="Consolas" panose="020B0609020204030204" pitchFamily="49" charset="0"/>
              </a:rPr>
              <a:t>ons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30516" y="1361210"/>
            <a:ext cx="2601997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Multiple Tasks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993230" y="1361210"/>
            <a:ext cx="679855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We can’t deal with multiple tasks.</a:t>
            </a:r>
          </a:p>
          <a:p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one model, one purpose!</a:t>
            </a:r>
            <a:endParaRPr lang="en-US" sz="8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11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91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98450" y="309183"/>
            <a:ext cx="2259810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4400" b="1" dirty="0" smtClean="0">
                <a:latin typeface="Consolas" panose="020B0609020204030204" pitchFamily="49" charset="0"/>
              </a:rPr>
              <a:t>ons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30516" y="1361210"/>
            <a:ext cx="2601997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Multiple Tasks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430517" y="2457872"/>
            <a:ext cx="2451584" cy="366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Ex) Classification</a:t>
            </a:r>
            <a:endParaRPr lang="en-US" sz="14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993230" y="1361210"/>
            <a:ext cx="679855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We can’t deal with multiple tasks.</a:t>
            </a:r>
          </a:p>
          <a:p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one model, one purpose!</a:t>
            </a:r>
            <a:endParaRPr lang="en-US" sz="8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513" y="2457872"/>
            <a:ext cx="6206385" cy="349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73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92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98450" y="309183"/>
            <a:ext cx="2259810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4400" b="1" dirty="0" smtClean="0">
                <a:latin typeface="Consolas" panose="020B0609020204030204" pitchFamily="49" charset="0"/>
              </a:rPr>
              <a:t>ons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30517" y="5093820"/>
            <a:ext cx="3183103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Judgement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30517" y="1361210"/>
            <a:ext cx="2562714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Accuracy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30516" y="3227515"/>
            <a:ext cx="3183103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Multiple Tasks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26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93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98450" y="309183"/>
            <a:ext cx="2259810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4400" b="1" dirty="0" smtClean="0">
                <a:latin typeface="Consolas" panose="020B0609020204030204" pitchFamily="49" charset="0"/>
              </a:rPr>
              <a:t>ons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30517" y="1361210"/>
            <a:ext cx="2562714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Judgement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993230" y="1361210"/>
            <a:ext cx="67985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They don’t have their own standard of judgement.</a:t>
            </a:r>
            <a:endParaRPr lang="en-US" sz="11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42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94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98450" y="309183"/>
            <a:ext cx="2259810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4400" b="1" dirty="0" smtClean="0">
                <a:latin typeface="Consolas" panose="020B0609020204030204" pitchFamily="49" charset="0"/>
              </a:rPr>
              <a:t>ons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30517" y="1361210"/>
            <a:ext cx="2562714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Judgement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30517" y="2457872"/>
            <a:ext cx="1974506" cy="366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Ex) Decision</a:t>
            </a:r>
            <a:endParaRPr lang="en-US" sz="14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93230" y="1361210"/>
            <a:ext cx="67985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They don’t have their own standard of judgement.</a:t>
            </a:r>
            <a:endParaRPr lang="en-US" sz="11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230" y="2457872"/>
            <a:ext cx="5526346" cy="359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67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95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93344" y="2321330"/>
            <a:ext cx="3947821" cy="20041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Available Services</a:t>
            </a:r>
          </a:p>
          <a:p>
            <a:endParaRPr lang="en-US" sz="2400" dirty="0" smtClean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Check Feasibility</a:t>
            </a:r>
          </a:p>
          <a:p>
            <a:endParaRPr lang="en-US" sz="2400" dirty="0" smtClean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More Details…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93344" y="674144"/>
            <a:ext cx="4476583" cy="51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Futher Researches</a:t>
            </a:r>
            <a:endParaRPr lang="en-US" sz="3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00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96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54100" y="367645"/>
            <a:ext cx="3717085" cy="725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References</a:t>
            </a:r>
            <a:endParaRPr lang="ko-KR" altLang="en-US" sz="48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4100" y="1319752"/>
            <a:ext cx="8809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1. </a:t>
            </a:r>
            <a:r>
              <a:rPr lang="en-US" dirty="0">
                <a:solidFill>
                  <a:schemeClr val="bg1"/>
                </a:solidFill>
              </a:rPr>
              <a:t>https://www.topbots.com/essential-landscape-overview-enterprise-artificial-intelligence/</a:t>
            </a:r>
          </a:p>
        </p:txBody>
      </p:sp>
      <p:sp>
        <p:nvSpPr>
          <p:cNvPr id="2" name="Rectangle 1"/>
          <p:cNvSpPr/>
          <p:nvPr/>
        </p:nvSpPr>
        <p:spPr>
          <a:xfrm>
            <a:off x="254099" y="1689084"/>
            <a:ext cx="76078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. https://www.topbots.com/project/cycorp-semantic-solutions-enterprise/ </a:t>
            </a:r>
          </a:p>
        </p:txBody>
      </p:sp>
      <p:sp>
        <p:nvSpPr>
          <p:cNvPr id="3" name="Rectangle 2"/>
          <p:cNvSpPr/>
          <p:nvPr/>
        </p:nvSpPr>
        <p:spPr>
          <a:xfrm>
            <a:off x="254096" y="2063103"/>
            <a:ext cx="4233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3. </a:t>
            </a:r>
            <a:r>
              <a:rPr lang="en-US" dirty="0">
                <a:solidFill>
                  <a:schemeClr val="bg1"/>
                </a:solidFill>
              </a:rPr>
              <a:t>https://www.bloter.net/archives/289626</a:t>
            </a:r>
          </a:p>
        </p:txBody>
      </p:sp>
      <p:sp>
        <p:nvSpPr>
          <p:cNvPr id="8" name="Rectangle 7"/>
          <p:cNvSpPr/>
          <p:nvPr/>
        </p:nvSpPr>
        <p:spPr>
          <a:xfrm>
            <a:off x="264503" y="2427748"/>
            <a:ext cx="5152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4</a:t>
            </a:r>
            <a:r>
              <a:rPr lang="en-US" dirty="0">
                <a:solidFill>
                  <a:schemeClr val="bg1"/>
                </a:solidFill>
              </a:rPr>
              <a:t>. https://www.youtube.com/watch?v=5MEorOEsI1I </a:t>
            </a:r>
          </a:p>
        </p:txBody>
      </p:sp>
      <p:sp>
        <p:nvSpPr>
          <p:cNvPr id="9" name="Rectangle 8"/>
          <p:cNvSpPr/>
          <p:nvPr/>
        </p:nvSpPr>
        <p:spPr>
          <a:xfrm>
            <a:off x="264503" y="2797080"/>
            <a:ext cx="6289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  <a:r>
              <a:rPr lang="en-US" dirty="0" smtClean="0">
                <a:solidFill>
                  <a:schemeClr val="bg1"/>
                </a:solidFill>
              </a:rPr>
              <a:t>. </a:t>
            </a:r>
            <a:r>
              <a:rPr lang="en-US" dirty="0">
                <a:solidFill>
                  <a:schemeClr val="bg1"/>
                </a:solidFill>
              </a:rPr>
              <a:t>http://techm.kr/bbs/board.php?bo_table=article&amp;wr_id=3999</a:t>
            </a:r>
          </a:p>
        </p:txBody>
      </p:sp>
      <p:sp>
        <p:nvSpPr>
          <p:cNvPr id="10" name="Rectangle 9"/>
          <p:cNvSpPr/>
          <p:nvPr/>
        </p:nvSpPr>
        <p:spPr>
          <a:xfrm>
            <a:off x="264503" y="3175692"/>
            <a:ext cx="65520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6. </a:t>
            </a:r>
            <a:r>
              <a:rPr lang="ko-KR" altLang="en-US" dirty="0">
                <a:solidFill>
                  <a:schemeClr val="bg1"/>
                </a:solidFill>
              </a:rPr>
              <a:t>김대식의 인간 </a:t>
            </a:r>
            <a:r>
              <a:rPr lang="en-US" altLang="ko-KR" dirty="0">
                <a:solidFill>
                  <a:schemeClr val="bg1"/>
                </a:solidFill>
              </a:rPr>
              <a:t>vs </a:t>
            </a:r>
            <a:r>
              <a:rPr lang="ko-KR" altLang="en-US" dirty="0">
                <a:solidFill>
                  <a:schemeClr val="bg1"/>
                </a:solidFill>
              </a:rPr>
              <a:t>기계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김대식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동아시아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4096" y="3534679"/>
            <a:ext cx="5400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7. </a:t>
            </a:r>
            <a:r>
              <a:rPr lang="ko-KR" altLang="en-US" dirty="0">
                <a:solidFill>
                  <a:prstClr val="white"/>
                </a:solidFill>
              </a:rPr>
              <a:t>인공지능 개념 및 응용 </a:t>
            </a:r>
            <a:r>
              <a:rPr lang="en-US" altLang="ko-KR" dirty="0">
                <a:solidFill>
                  <a:prstClr val="white"/>
                </a:solidFill>
              </a:rPr>
              <a:t>3</a:t>
            </a:r>
            <a:r>
              <a:rPr lang="ko-KR" altLang="en-US" dirty="0">
                <a:solidFill>
                  <a:prstClr val="white"/>
                </a:solidFill>
              </a:rPr>
              <a:t>판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도용태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사이텍미디어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9032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97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446085" y="2329884"/>
            <a:ext cx="4759037" cy="19223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00" dirty="0" smtClean="0">
                <a:solidFill>
                  <a:srgbClr val="FF0000"/>
                </a:solidFill>
              </a:rPr>
              <a:t>Q</a:t>
            </a:r>
            <a:r>
              <a:rPr lang="en-US" altLang="ko-KR" sz="16600" dirty="0" smtClean="0">
                <a:solidFill>
                  <a:schemeClr val="accent3">
                    <a:lumMod val="75000"/>
                  </a:schemeClr>
                </a:solidFill>
              </a:rPr>
              <a:t>&amp;</a:t>
            </a:r>
            <a:r>
              <a:rPr lang="en-US" altLang="ko-KR" sz="16600" dirty="0" smtClean="0">
                <a:solidFill>
                  <a:schemeClr val="accent1">
                    <a:lumMod val="75000"/>
                  </a:schemeClr>
                </a:solidFill>
              </a:rPr>
              <a:t>A</a:t>
            </a:r>
            <a:endParaRPr lang="ko-KR" altLang="en-US" sz="16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72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3036</TotalTime>
  <Words>4016</Words>
  <Application>Microsoft Office PowerPoint</Application>
  <PresentationFormat>와이드스크린</PresentationFormat>
  <Paragraphs>1598</Paragraphs>
  <Slides>97</Slides>
  <Notes>22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97</vt:i4>
      </vt:variant>
    </vt:vector>
  </HeadingPairs>
  <TitlesOfParts>
    <vt:vector size="105" baseType="lpstr">
      <vt:lpstr>HY중고딕</vt:lpstr>
      <vt:lpstr>HY헤드라인M</vt:lpstr>
      <vt:lpstr>맑은 고딕</vt:lpstr>
      <vt:lpstr>Arial</vt:lpstr>
      <vt:lpstr>Calibri</vt:lpstr>
      <vt:lpstr>Calibri Light</vt:lpstr>
      <vt:lpstr>Consolas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zero</dc:creator>
  <cp:lastModifiedBy>user</cp:lastModifiedBy>
  <cp:revision>714</cp:revision>
  <dcterms:created xsi:type="dcterms:W3CDTF">2018-03-11T14:14:34Z</dcterms:created>
  <dcterms:modified xsi:type="dcterms:W3CDTF">2018-04-11T03:55:49Z</dcterms:modified>
</cp:coreProperties>
</file>